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4"/>
  </p:notesMasterIdLst>
  <p:handoutMasterIdLst>
    <p:handoutMasterId r:id="rId25"/>
  </p:handoutMasterIdLst>
  <p:sldIdLst>
    <p:sldId id="368" r:id="rId6"/>
    <p:sldId id="376" r:id="rId7"/>
    <p:sldId id="367" r:id="rId8"/>
    <p:sldId id="380" r:id="rId9"/>
    <p:sldId id="379" r:id="rId10"/>
    <p:sldId id="383" r:id="rId11"/>
    <p:sldId id="381" r:id="rId12"/>
    <p:sldId id="384" r:id="rId13"/>
    <p:sldId id="385" r:id="rId14"/>
    <p:sldId id="382" r:id="rId15"/>
    <p:sldId id="386" r:id="rId16"/>
    <p:sldId id="389" r:id="rId17"/>
    <p:sldId id="388" r:id="rId18"/>
    <p:sldId id="378" r:id="rId19"/>
    <p:sldId id="387" r:id="rId20"/>
    <p:sldId id="375" r:id="rId21"/>
    <p:sldId id="377" r:id="rId22"/>
    <p:sldId id="263" r:id="rId23"/>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1527"/>
    <a:srgbClr val="A21727"/>
    <a:srgbClr val="CC0000"/>
    <a:srgbClr val="B01C32"/>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46" autoAdjust="0"/>
    <p:restoredTop sz="84762" autoAdjust="0"/>
  </p:normalViewPr>
  <p:slideViewPr>
    <p:cSldViewPr snapToGrid="0" snapToObjects="1" showGuides="1">
      <p:cViewPr varScale="1">
        <p:scale>
          <a:sx n="89" d="100"/>
          <a:sy n="89" d="100"/>
        </p:scale>
        <p:origin x="1592" y="184"/>
      </p:cViewPr>
      <p:guideLst>
        <p:guide orient="horz" pos="2592"/>
        <p:guide pos="4608"/>
      </p:guideLst>
    </p:cSldViewPr>
  </p:slideViewPr>
  <p:notesTextViewPr>
    <p:cViewPr>
      <p:scale>
        <a:sx n="100" d="100"/>
        <a:sy n="100" d="100"/>
      </p:scale>
      <p:origin x="0" y="-15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4/21/20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4/21/20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ukeoakdenrayner.wordpress.com/2020/03/23/ct-scanning-is-just-awful-for-diagnosing-covid-19/"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jamanetwork.com/learning/audio-player/18365648"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finddx.org/covid-19/dx-dat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alculator.testingwisely.com/playground/5/90/90/positiv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we’re at now… this has been the major clinical question on most of our ward services, where there are still many more rule-outs than confirmed cases. </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WARNING, NUMBERS – but no more than required to understand this. Try not to let the math paralyze your thinking. Some people are more comfortable representing their thoughts with numbers, but you’re all capable of thinking.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This is a bit of a rabbit hole…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Goal: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-Clarify what is known, and what is unknown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-Give a framework for acting under this uncertainty</a:t>
            </a:r>
          </a:p>
          <a:p>
            <a:r>
              <a:rPr lang="en-US" dirty="0"/>
              <a:t>-Highlight some pitfalls.</a:t>
            </a:r>
          </a:p>
        </p:txBody>
      </p:sp>
      <p:sp>
        <p:nvSpPr>
          <p:cNvPr id="4" name="Slide Number Placeholder 3"/>
          <p:cNvSpPr>
            <a:spLocks noGrp="1"/>
          </p:cNvSpPr>
          <p:nvPr>
            <p:ph type="sldNum" sz="quarter" idx="5"/>
          </p:nvPr>
        </p:nvSpPr>
        <p:spPr/>
        <p:txBody>
          <a:bodyPr/>
          <a:lstStyle/>
          <a:p>
            <a:fld id="{60BDDD1B-7981-514B-B211-D97C9422D57B}" type="slidenum">
              <a:rPr lang="en-US" smtClean="0"/>
              <a:pPr/>
              <a:t>1</a:t>
            </a:fld>
            <a:endParaRPr lang="en-US"/>
          </a:p>
        </p:txBody>
      </p:sp>
    </p:spTree>
    <p:extLst>
      <p:ext uri="{BB962C8B-B14F-4D97-AF65-F5344CB8AC3E}">
        <p14:creationId xmlns:p14="http://schemas.microsoft.com/office/powerpoint/2010/main" val="1865479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do with the post-test probability? = fundamentally gambling, we never know with absolute certainty, but we need to make decisions anyway. Easier to decide the stronger or weaker our hand is.. But where’s the break even point?</a:t>
            </a:r>
          </a:p>
          <a:p>
            <a:endParaRPr lang="en-US" dirty="0"/>
          </a:p>
          <a:p>
            <a:r>
              <a:rPr lang="en-US" dirty="0"/>
              <a:t>Treat = above the treatment threshold – we have enough certainty that we should act</a:t>
            </a:r>
          </a:p>
          <a:p>
            <a:r>
              <a:rPr lang="en-US" dirty="0"/>
              <a:t>Toss = below the testing threshold = we have sufficiently excluded the diagnosis. Knowing that we can never be 100% sure, we’ve decided this is unlikely enough. </a:t>
            </a:r>
          </a:p>
          <a:p>
            <a:endParaRPr lang="en-US" dirty="0"/>
          </a:p>
          <a:p>
            <a:r>
              <a:rPr lang="en-US" dirty="0"/>
              <a:t>2% is the number in the literature for all comers with PE. </a:t>
            </a:r>
          </a:p>
          <a:p>
            <a:endParaRPr lang="en-US" dirty="0"/>
          </a:p>
          <a:p>
            <a:r>
              <a:rPr lang="en-US" dirty="0"/>
              <a:t>This is patient specific!</a:t>
            </a:r>
          </a:p>
          <a:p>
            <a:endParaRPr lang="en-US" dirty="0"/>
          </a:p>
          <a:p>
            <a:r>
              <a:rPr lang="en-US" dirty="0"/>
              <a:t>Consider 3 scenarios: </a:t>
            </a:r>
          </a:p>
          <a:p>
            <a:r>
              <a:rPr lang="en-US" dirty="0"/>
              <a:t>30 y/o graduate student who lives alone</a:t>
            </a:r>
          </a:p>
          <a:p>
            <a:r>
              <a:rPr lang="en-US" dirty="0"/>
              <a:t>30 y/o healthcare worker</a:t>
            </a:r>
          </a:p>
          <a:p>
            <a:r>
              <a:rPr lang="en-US" dirty="0"/>
              <a:t>85 y/o with numerous comorbidities</a:t>
            </a:r>
          </a:p>
          <a:p>
            <a:r>
              <a:rPr lang="en-US" dirty="0"/>
              <a:t>*50 y/o intubated in the ICU (this also has more to do with the treatment threshold.)</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10</a:t>
            </a:fld>
            <a:endParaRPr lang="en-US"/>
          </a:p>
        </p:txBody>
      </p:sp>
    </p:spTree>
    <p:extLst>
      <p:ext uri="{BB962C8B-B14F-4D97-AF65-F5344CB8AC3E}">
        <p14:creationId xmlns:p14="http://schemas.microsoft.com/office/powerpoint/2010/main" val="3799279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Fagan Nomogram</a:t>
            </a:r>
          </a:p>
          <a:p>
            <a:r>
              <a:rPr lang="en-US" dirty="0"/>
              <a:t>To summarize – while we don’t know the exact sensitivity / specificity of the test, and it depends on collection method, site of sampling, and course of disease</a:t>
            </a:r>
          </a:p>
          <a:p>
            <a:endParaRPr lang="en-US" dirty="0"/>
          </a:p>
          <a:p>
            <a:r>
              <a:rPr lang="en-US" dirty="0"/>
              <a:t>Consider the </a:t>
            </a:r>
            <a:r>
              <a:rPr lang="en-US" b="1" dirty="0"/>
              <a:t>Pretest probability (how likely is this to be COVID) </a:t>
            </a:r>
            <a:r>
              <a:rPr lang="en-US" dirty="0"/>
              <a:t>and </a:t>
            </a:r>
            <a:r>
              <a:rPr lang="en-US" b="1" dirty="0"/>
              <a:t>testing threshold (how bad will it be if I’m wrong)</a:t>
            </a:r>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11</a:t>
            </a:fld>
            <a:endParaRPr lang="en-US"/>
          </a:p>
        </p:txBody>
      </p:sp>
    </p:spTree>
    <p:extLst>
      <p:ext uri="{BB962C8B-B14F-4D97-AF65-F5344CB8AC3E}">
        <p14:creationId xmlns:p14="http://schemas.microsoft.com/office/powerpoint/2010/main" val="332786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forward to Thursday – serologies</a:t>
            </a:r>
          </a:p>
          <a:p>
            <a:endParaRPr lang="en-US" dirty="0"/>
          </a:p>
          <a:p>
            <a:r>
              <a:rPr lang="en-US" dirty="0"/>
              <a:t>Different use cases need different serologies</a:t>
            </a:r>
          </a:p>
        </p:txBody>
      </p:sp>
      <p:sp>
        <p:nvSpPr>
          <p:cNvPr id="4" name="Slide Number Placeholder 3"/>
          <p:cNvSpPr>
            <a:spLocks noGrp="1"/>
          </p:cNvSpPr>
          <p:nvPr>
            <p:ph type="sldNum" sz="quarter" idx="5"/>
          </p:nvPr>
        </p:nvSpPr>
        <p:spPr/>
        <p:txBody>
          <a:bodyPr/>
          <a:lstStyle/>
          <a:p>
            <a:fld id="{60BDDD1B-7981-514B-B211-D97C9422D57B}" type="slidenum">
              <a:rPr lang="en-US" smtClean="0"/>
              <a:pPr/>
              <a:t>12</a:t>
            </a:fld>
            <a:endParaRPr lang="en-US"/>
          </a:p>
        </p:txBody>
      </p:sp>
    </p:spTree>
    <p:extLst>
      <p:ext uri="{BB962C8B-B14F-4D97-AF65-F5344CB8AC3E}">
        <p14:creationId xmlns:p14="http://schemas.microsoft.com/office/powerpoint/2010/main" val="128257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clinically correlate = pre-test probability </a:t>
            </a:r>
          </a:p>
        </p:txBody>
      </p:sp>
      <p:sp>
        <p:nvSpPr>
          <p:cNvPr id="4" name="Slide Number Placeholder 3"/>
          <p:cNvSpPr>
            <a:spLocks noGrp="1"/>
          </p:cNvSpPr>
          <p:nvPr>
            <p:ph type="sldNum" sz="quarter" idx="5"/>
          </p:nvPr>
        </p:nvSpPr>
        <p:spPr/>
        <p:txBody>
          <a:bodyPr/>
          <a:lstStyle/>
          <a:p>
            <a:fld id="{60BDDD1B-7981-514B-B211-D97C9422D57B}" type="slidenum">
              <a:rPr lang="en-US" smtClean="0"/>
              <a:pPr/>
              <a:t>13</a:t>
            </a:fld>
            <a:endParaRPr lang="en-US"/>
          </a:p>
        </p:txBody>
      </p:sp>
    </p:spTree>
    <p:extLst>
      <p:ext uri="{BB962C8B-B14F-4D97-AF65-F5344CB8AC3E}">
        <p14:creationId xmlns:p14="http://schemas.microsoft.com/office/powerpoint/2010/main" val="1708236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CT scan – details of Luke </a:t>
            </a:r>
            <a:r>
              <a:rPr lang="en-US" dirty="0" err="1"/>
              <a:t>Oakden</a:t>
            </a:r>
            <a:r>
              <a:rPr lang="en-US" dirty="0"/>
              <a:t>-Raynor’s presentation, and summary of the society recommendations  - </a:t>
            </a:r>
            <a:r>
              <a:rPr lang="en-US" dirty="0">
                <a:hlinkClick r:id="rId3"/>
              </a:rPr>
              <a:t>https://lukeoakdenrayner.wordpress.com/2020/03/23/ct-scanning-is-just-awful-for-diagnosing-covid-19/</a:t>
            </a:r>
            <a:endParaRPr lang="en-US" dirty="0"/>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err="1"/>
              <a:t>SPecificity</a:t>
            </a:r>
            <a:r>
              <a:rPr lang="en-US" dirty="0"/>
              <a:t> rules in, </a:t>
            </a:r>
            <a:r>
              <a:rPr lang="en-US" dirty="0" err="1"/>
              <a:t>SeNsitivity</a:t>
            </a:r>
            <a:r>
              <a:rPr lang="en-US" dirty="0"/>
              <a:t> rules OUT – not exactly true.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r>
              <a:rPr lang="en-US" dirty="0"/>
              <a:t>Rule of 100 (on </a:t>
            </a:r>
            <a:r>
              <a:rPr lang="en-US" dirty="0" err="1"/>
              <a:t>sens</a:t>
            </a:r>
            <a:r>
              <a:rPr lang="en-US" dirty="0"/>
              <a:t>-spec)</a:t>
            </a:r>
          </a:p>
          <a:p>
            <a:endParaRPr lang="en-US" dirty="0"/>
          </a:p>
          <a:p>
            <a:r>
              <a:rPr lang="en-US" dirty="0"/>
              <a:t>If sensitivity + specificity sums to 100, no information is added by the test. </a:t>
            </a:r>
          </a:p>
          <a:p>
            <a:endParaRPr lang="en-US" dirty="0"/>
          </a:p>
          <a:p>
            <a:r>
              <a:rPr lang="en-US" dirty="0"/>
              <a:t>CT does have a role – it can suggest an alternative diagnosis (example, exclude LRTI as cause of dyspnea) </a:t>
            </a:r>
          </a:p>
          <a:p>
            <a:endParaRPr lang="en-US" sz="1920" kern="1200" dirty="0">
              <a:solidFill>
                <a:schemeClr val="tx1"/>
              </a:solidFill>
              <a:effectLst/>
              <a:latin typeface="+mn-lt"/>
              <a:ea typeface="+mn-ea"/>
              <a:cs typeface="+mn-cs"/>
            </a:endParaRPr>
          </a:p>
          <a:p>
            <a:endParaRPr lang="en-US" dirty="0"/>
          </a:p>
          <a:p>
            <a:r>
              <a:rPr lang="en-US" dirty="0"/>
              <a:t>Helpful to explain whether dyspnea is from an airspace </a:t>
            </a:r>
            <a:r>
              <a:rPr lang="en-US" dirty="0" err="1"/>
              <a:t>dz</a:t>
            </a:r>
            <a:r>
              <a:rPr lang="en-US" dirty="0"/>
              <a:t> of the bilateral lungs (e.g. r/o PE, ventilation trouble from other causes…) but not terribly useful for differentiating things closest on the differential.</a:t>
            </a:r>
          </a:p>
        </p:txBody>
      </p:sp>
      <p:sp>
        <p:nvSpPr>
          <p:cNvPr id="4" name="Slide Number Placeholder 3"/>
          <p:cNvSpPr>
            <a:spLocks noGrp="1"/>
          </p:cNvSpPr>
          <p:nvPr>
            <p:ph type="sldNum" sz="quarter" idx="5"/>
          </p:nvPr>
        </p:nvSpPr>
        <p:spPr/>
        <p:txBody>
          <a:bodyPr/>
          <a:lstStyle/>
          <a:p>
            <a:fld id="{60BDDD1B-7981-514B-B211-D97C9422D57B}" type="slidenum">
              <a:rPr lang="en-US" smtClean="0"/>
              <a:pPr/>
              <a:t>14</a:t>
            </a:fld>
            <a:endParaRPr lang="en-US"/>
          </a:p>
        </p:txBody>
      </p:sp>
    </p:spTree>
    <p:extLst>
      <p:ext uri="{BB962C8B-B14F-4D97-AF65-F5344CB8AC3E}">
        <p14:creationId xmlns:p14="http://schemas.microsoft.com/office/powerpoint/2010/main" val="952585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deride the radiologists about ‘correlating clinically’</a:t>
            </a:r>
          </a:p>
          <a:p>
            <a:endParaRPr lang="en-US" dirty="0"/>
          </a:p>
          <a:p>
            <a:endParaRPr lang="en-US" dirty="0"/>
          </a:p>
          <a:p>
            <a:r>
              <a:rPr lang="en-US" dirty="0"/>
              <a:t>However, just like deriding the surgeons about liking LR, medicine is wrong on this, again. You need to correlate clinically. </a:t>
            </a:r>
          </a:p>
        </p:txBody>
      </p:sp>
      <p:sp>
        <p:nvSpPr>
          <p:cNvPr id="4" name="Slide Number Placeholder 3"/>
          <p:cNvSpPr>
            <a:spLocks noGrp="1"/>
          </p:cNvSpPr>
          <p:nvPr>
            <p:ph type="sldNum" sz="quarter" idx="5"/>
          </p:nvPr>
        </p:nvSpPr>
        <p:spPr/>
        <p:txBody>
          <a:bodyPr/>
          <a:lstStyle/>
          <a:p>
            <a:fld id="{60BDDD1B-7981-514B-B211-D97C9422D57B}" type="slidenum">
              <a:rPr lang="en-US" smtClean="0"/>
              <a:pPr/>
              <a:t>15</a:t>
            </a:fld>
            <a:endParaRPr lang="en-US"/>
          </a:p>
        </p:txBody>
      </p:sp>
    </p:spTree>
    <p:extLst>
      <p:ext uri="{BB962C8B-B14F-4D97-AF65-F5344CB8AC3E}">
        <p14:creationId xmlns:p14="http://schemas.microsoft.com/office/powerpoint/2010/main" val="2645600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HTN and Obesity…. Are they really risk factors? </a:t>
            </a:r>
          </a:p>
          <a:p>
            <a:endParaRPr lang="en-US" dirty="0"/>
          </a:p>
          <a:p>
            <a:r>
              <a:rPr lang="en-US" dirty="0"/>
              <a:t>Given I know someone has COVID, what’s the probability they have a risk factor? </a:t>
            </a:r>
          </a:p>
          <a:p>
            <a:r>
              <a:rPr lang="en-US" dirty="0"/>
              <a:t>Given I know someone has a risk factors, what’s the probability they have COVID? </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Can’t swap those (transposing the conditional - </a:t>
            </a:r>
            <a:r>
              <a:rPr lang="en-US" sz="1920" b="0" i="0" kern="1200" dirty="0">
                <a:solidFill>
                  <a:schemeClr val="tx1"/>
                </a:solidFill>
                <a:effectLst/>
                <a:latin typeface="+mn-lt"/>
                <a:ea typeface="+mn-ea"/>
                <a:cs typeface="+mn-cs"/>
              </a:rPr>
              <a:t>https://</a:t>
            </a:r>
            <a:r>
              <a:rPr lang="en-US" sz="1920" b="0" i="0" kern="1200" dirty="0" err="1">
                <a:solidFill>
                  <a:schemeClr val="tx1"/>
                </a:solidFill>
                <a:effectLst/>
                <a:latin typeface="+mn-lt"/>
                <a:ea typeface="+mn-ea"/>
                <a:cs typeface="+mn-cs"/>
              </a:rPr>
              <a:t>twitter.com</a:t>
            </a:r>
            <a:r>
              <a:rPr lang="en-US" sz="1920" b="0" i="0" kern="1200" dirty="0">
                <a:solidFill>
                  <a:schemeClr val="tx1"/>
                </a:solidFill>
                <a:effectLst/>
                <a:latin typeface="+mn-lt"/>
                <a:ea typeface="+mn-ea"/>
                <a:cs typeface="+mn-cs"/>
              </a:rPr>
              <a:t>/</a:t>
            </a:r>
            <a:r>
              <a:rPr lang="en-US" sz="1920" b="0" i="0" kern="1200" dirty="0" err="1">
                <a:solidFill>
                  <a:schemeClr val="tx1"/>
                </a:solidFill>
                <a:effectLst/>
                <a:latin typeface="+mn-lt"/>
                <a:ea typeface="+mn-ea"/>
                <a:cs typeface="+mn-cs"/>
              </a:rPr>
              <a:t>raj_mehta</a:t>
            </a:r>
            <a:r>
              <a:rPr lang="en-US" sz="1920" b="0" i="0" kern="1200" dirty="0">
                <a:solidFill>
                  <a:schemeClr val="tx1"/>
                </a:solidFill>
                <a:effectLst/>
                <a:latin typeface="+mn-lt"/>
                <a:ea typeface="+mn-ea"/>
                <a:cs typeface="+mn-cs"/>
              </a:rPr>
              <a:t>/status/1248454009129545731?s=20)</a:t>
            </a:r>
            <a:r>
              <a:rPr lang="en-US" dirty="0"/>
              <a:t>– estimates of the first might be off if patients with a risk factor are more likely to be tested, or more likely to be moved to an ICU (for the WA example). Longer explanation - </a:t>
            </a:r>
            <a:r>
              <a:rPr lang="en-US" sz="1920" b="0" i="0" kern="1200" dirty="0">
                <a:solidFill>
                  <a:schemeClr val="tx1"/>
                </a:solidFill>
                <a:effectLst/>
                <a:latin typeface="+mn-lt"/>
                <a:ea typeface="+mn-ea"/>
                <a:cs typeface="+mn-cs"/>
              </a:rPr>
              <a:t>https://</a:t>
            </a:r>
            <a:r>
              <a:rPr lang="en-US" sz="1920" b="0" i="0" kern="1200" dirty="0" err="1">
                <a:solidFill>
                  <a:schemeClr val="tx1"/>
                </a:solidFill>
                <a:effectLst/>
                <a:latin typeface="+mn-lt"/>
                <a:ea typeface="+mn-ea"/>
                <a:cs typeface="+mn-cs"/>
              </a:rPr>
              <a:t>twitter.com</a:t>
            </a:r>
            <a:r>
              <a:rPr lang="en-US" sz="1920" b="0" i="0" kern="1200" dirty="0">
                <a:solidFill>
                  <a:schemeClr val="tx1"/>
                </a:solidFill>
                <a:effectLst/>
                <a:latin typeface="+mn-lt"/>
                <a:ea typeface="+mn-ea"/>
                <a:cs typeface="+mn-cs"/>
              </a:rPr>
              <a:t>/</a:t>
            </a:r>
            <a:r>
              <a:rPr lang="en-US" sz="1920" b="0" i="0" kern="1200" dirty="0" err="1">
                <a:solidFill>
                  <a:schemeClr val="tx1"/>
                </a:solidFill>
                <a:effectLst/>
                <a:latin typeface="+mn-lt"/>
                <a:ea typeface="+mn-ea"/>
                <a:cs typeface="+mn-cs"/>
              </a:rPr>
              <a:t>LucyStats</a:t>
            </a:r>
            <a:r>
              <a:rPr lang="en-US" sz="1920" b="0" i="0" kern="1200" dirty="0">
                <a:solidFill>
                  <a:schemeClr val="tx1"/>
                </a:solidFill>
                <a:effectLst/>
                <a:latin typeface="+mn-lt"/>
                <a:ea typeface="+mn-ea"/>
                <a:cs typeface="+mn-cs"/>
              </a:rPr>
              <a:t>/status/1248307278404554759?s=20</a:t>
            </a:r>
            <a:endParaRPr lang="en-US" dirty="0"/>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17</a:t>
            </a:fld>
            <a:endParaRPr lang="en-US"/>
          </a:p>
        </p:txBody>
      </p:sp>
    </p:spTree>
    <p:extLst>
      <p:ext uri="{BB962C8B-B14F-4D97-AF65-F5344CB8AC3E}">
        <p14:creationId xmlns:p14="http://schemas.microsoft.com/office/powerpoint/2010/main" val="821469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clinically correlate = pre-test probability </a:t>
            </a:r>
          </a:p>
          <a:p>
            <a:r>
              <a:rPr lang="en-US" dirty="0"/>
              <a:t>As you’ll hear, “we don’t know the sensitivity” is the common answer to how good this test is… unfortunately, we need to make decisions now – so we’re still using the test even without knowing. Here’s ‘going beyond that we don’t’ know the sensitivity’</a:t>
            </a:r>
          </a:p>
          <a:p>
            <a:endParaRPr lang="en-US" dirty="0"/>
          </a:p>
          <a:p>
            <a:r>
              <a:rPr lang="en-US" dirty="0"/>
              <a:t>Unfortunately, I’m not going to give an algorithm, because it’s going to be wrong. </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2</a:t>
            </a:fld>
            <a:endParaRPr lang="en-US"/>
          </a:p>
        </p:txBody>
      </p:sp>
    </p:spTree>
    <p:extLst>
      <p:ext uri="{BB962C8B-B14F-4D97-AF65-F5344CB8AC3E}">
        <p14:creationId xmlns:p14="http://schemas.microsoft.com/office/powerpoint/2010/main" val="3790585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Sensitivity / Specificity = mostly measure how good the test is. </a:t>
            </a:r>
          </a:p>
          <a:p>
            <a:endParaRPr lang="en-US" dirty="0"/>
          </a:p>
          <a:p>
            <a:r>
              <a:rPr lang="en-US" dirty="0"/>
              <a:t>Sensitivity = of the people who actually have the disease, how many test positive= True Positive Rate. </a:t>
            </a:r>
          </a:p>
          <a:p>
            <a:r>
              <a:rPr lang="en-US" dirty="0"/>
              <a:t>Specificity = of people who don’t actually have the disease, how many test negative = True negative rate</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err="1"/>
              <a:t>SPecificity</a:t>
            </a:r>
            <a:r>
              <a:rPr lang="en-US" dirty="0"/>
              <a:t> rules in, </a:t>
            </a:r>
            <a:r>
              <a:rPr lang="en-US" dirty="0" err="1"/>
              <a:t>SeNsitivity</a:t>
            </a:r>
            <a:r>
              <a:rPr lang="en-US" dirty="0"/>
              <a:t> rules OUT – not exactly true. But we’ll return to that. </a:t>
            </a:r>
          </a:p>
          <a:p>
            <a:endParaRPr lang="en-US" dirty="0"/>
          </a:p>
          <a:p>
            <a:r>
              <a:rPr lang="en-US" dirty="0"/>
              <a:t>Specificity = for nasopharyngeal PCR, accurate and not much ‘colonization’ so we’ll assume its very high. Contamination could cause false negative</a:t>
            </a:r>
          </a:p>
          <a:p>
            <a:endParaRPr lang="en-US" dirty="0"/>
          </a:p>
          <a:p>
            <a:r>
              <a:rPr lang="en-US" sz="1920" kern="1200" dirty="0">
                <a:solidFill>
                  <a:schemeClr val="tx1"/>
                </a:solidFill>
                <a:effectLst/>
                <a:latin typeface="+mn-lt"/>
                <a:ea typeface="+mn-ea"/>
                <a:cs typeface="+mn-cs"/>
              </a:rPr>
              <a:t>Analytic sensitivity vs Clinical sensitivity: </a:t>
            </a:r>
            <a:r>
              <a:rPr lang="en-US" dirty="0">
                <a:hlinkClick r:id="rId3"/>
              </a:rPr>
              <a:t>https://jamanetwork.com/learning/audio-player/18365648</a:t>
            </a:r>
            <a:endParaRPr lang="en-US" dirty="0"/>
          </a:p>
          <a:p>
            <a:endParaRPr lang="en-US" dirty="0"/>
          </a:p>
          <a:p>
            <a:r>
              <a:rPr lang="en-US" dirty="0"/>
              <a:t>Analytic sensitivity = what is reported in test approval papers. They run the test on a test group and on a known + and known  SAMPLES to estimate false + and negative. </a:t>
            </a:r>
          </a:p>
          <a:p>
            <a:endParaRPr lang="en-US" dirty="0"/>
          </a:p>
          <a:p>
            <a:r>
              <a:rPr lang="en-US" dirty="0"/>
              <a:t>Essentially, ‘how good is the test at finding virus, if the virus is in the sample collected).’ and how good is at at not finding the virus in samples where no virus is present. </a:t>
            </a:r>
          </a:p>
          <a:p>
            <a:endParaRPr lang="en-US" dirty="0"/>
          </a:p>
          <a:p>
            <a:r>
              <a:rPr lang="en-US" dirty="0"/>
              <a:t>Of course this is not directly what we’re interested in, as two other key pieces of information before it’s used: how reliably the sample is collected, and is the virus in the fluid sampled during the disease. </a:t>
            </a:r>
          </a:p>
        </p:txBody>
      </p:sp>
      <p:sp>
        <p:nvSpPr>
          <p:cNvPr id="4" name="Slide Number Placeholder 3"/>
          <p:cNvSpPr>
            <a:spLocks noGrp="1"/>
          </p:cNvSpPr>
          <p:nvPr>
            <p:ph type="sldNum" sz="quarter" idx="5"/>
          </p:nvPr>
        </p:nvSpPr>
        <p:spPr/>
        <p:txBody>
          <a:bodyPr/>
          <a:lstStyle/>
          <a:p>
            <a:fld id="{60BDDD1B-7981-514B-B211-D97C9422D57B}" type="slidenum">
              <a:rPr lang="en-US" smtClean="0"/>
              <a:pPr/>
              <a:t>3</a:t>
            </a:fld>
            <a:endParaRPr lang="en-US"/>
          </a:p>
        </p:txBody>
      </p:sp>
    </p:spTree>
    <p:extLst>
      <p:ext uri="{BB962C8B-B14F-4D97-AF65-F5344CB8AC3E}">
        <p14:creationId xmlns:p14="http://schemas.microsoft.com/office/powerpoint/2010/main" val="254775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1. What is our outcome reference? Infectiousness? Disease? ”</a:t>
            </a:r>
            <a:r>
              <a:rPr lang="en-US" sz="1920" kern="1200" dirty="0" err="1">
                <a:solidFill>
                  <a:schemeClr val="tx1"/>
                </a:solidFill>
                <a:effectLst/>
                <a:latin typeface="+mn-lt"/>
                <a:ea typeface="+mn-ea"/>
                <a:cs typeface="+mn-cs"/>
              </a:rPr>
              <a:t>Whats</a:t>
            </a:r>
            <a:r>
              <a:rPr lang="en-US" sz="1920" kern="1200" dirty="0">
                <a:solidFill>
                  <a:schemeClr val="tx1"/>
                </a:solidFill>
                <a:effectLst/>
                <a:latin typeface="+mn-lt"/>
                <a:ea typeface="+mn-ea"/>
                <a:cs typeface="+mn-cs"/>
              </a:rPr>
              <a:t> the gold standard”</a:t>
            </a:r>
          </a:p>
          <a:p>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Differs by time in illness (</a:t>
            </a:r>
            <a:r>
              <a:rPr lang="en-US" sz="1920" kern="1200" dirty="0" err="1">
                <a:solidFill>
                  <a:schemeClr val="tx1"/>
                </a:solidFill>
                <a:effectLst/>
                <a:latin typeface="+mn-lt"/>
                <a:ea typeface="+mn-ea"/>
                <a:cs typeface="+mn-cs"/>
              </a:rPr>
              <a:t>esp</a:t>
            </a:r>
            <a:r>
              <a:rPr lang="en-US" sz="1920" kern="1200" dirty="0">
                <a:solidFill>
                  <a:schemeClr val="tx1"/>
                </a:solidFill>
                <a:effectLst/>
                <a:latin typeface="+mn-lt"/>
                <a:ea typeface="+mn-ea"/>
                <a:cs typeface="+mn-cs"/>
              </a:rPr>
              <a:t> very early, or very late) -&gt; viral dynamics </a:t>
            </a:r>
          </a:p>
          <a:p>
            <a:r>
              <a:rPr lang="en-US" sz="1920" kern="1200" dirty="0">
                <a:solidFill>
                  <a:schemeClr val="tx1"/>
                </a:solidFill>
                <a:effectLst/>
                <a:latin typeface="+mn-lt"/>
                <a:ea typeface="+mn-ea"/>
                <a:cs typeface="+mn-cs"/>
              </a:rPr>
              <a:t>Differs by site of collection (e.g. LRTI might not as reliably have upper respiratory virus as someone with URI symptoms)</a:t>
            </a:r>
            <a:br>
              <a:rPr lang="en-US" sz="1920" kern="1200" dirty="0">
                <a:solidFill>
                  <a:schemeClr val="tx1"/>
                </a:solidFill>
                <a:effectLst/>
                <a:latin typeface="+mn-lt"/>
                <a:ea typeface="+mn-ea"/>
                <a:cs typeface="+mn-cs"/>
              </a:rPr>
            </a:br>
            <a:r>
              <a:rPr lang="en-US" sz="1920" kern="1200" dirty="0">
                <a:solidFill>
                  <a:schemeClr val="tx1"/>
                </a:solidFill>
                <a:effectLst/>
                <a:latin typeface="+mn-lt"/>
                <a:ea typeface="+mn-ea"/>
                <a:cs typeface="+mn-cs"/>
              </a:rPr>
              <a:t>Differs by collection technique and pre-laboratory processing (where difference between rapid and traditional) - flocked swab, universal transport media (= what you put it in to keep the RNA from decomposing)</a:t>
            </a:r>
          </a:p>
          <a:p>
            <a:endParaRPr lang="en-US" dirty="0"/>
          </a:p>
          <a:p>
            <a:r>
              <a:rPr lang="en-US" dirty="0"/>
              <a:t>Analytic sensitivity of both rapid tests and full PCR tests are both good -&gt; these other factors are what matters. </a:t>
            </a:r>
          </a:p>
          <a:p>
            <a:endParaRPr lang="en-US" dirty="0"/>
          </a:p>
          <a:p>
            <a:r>
              <a:rPr lang="en-US" sz="1920" u="sng" kern="1200" dirty="0">
                <a:solidFill>
                  <a:schemeClr val="tx1"/>
                </a:solidFill>
                <a:effectLst/>
                <a:latin typeface="+mn-lt"/>
                <a:ea typeface="+mn-ea"/>
                <a:cs typeface="+mn-cs"/>
                <a:hlinkClick r:id="rId3"/>
              </a:rPr>
              <a:t>https://www.finddx.org/covid-19/dx-data/</a:t>
            </a: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=collaboration about test information.</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4</a:t>
            </a:fld>
            <a:endParaRPr lang="en-US"/>
          </a:p>
        </p:txBody>
      </p:sp>
    </p:spTree>
    <p:extLst>
      <p:ext uri="{BB962C8B-B14F-4D97-AF65-F5344CB8AC3E}">
        <p14:creationId xmlns:p14="http://schemas.microsoft.com/office/powerpoint/2010/main" val="2631921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How do we use this? Returning to the confusion matrix</a:t>
            </a:r>
          </a:p>
          <a:p>
            <a:endParaRPr lang="en-US" dirty="0"/>
          </a:p>
          <a:p>
            <a:r>
              <a:rPr lang="en-US" dirty="0"/>
              <a:t>Sensitivity and specificity = can’t be directly used (because we need to know the true presence or absence of the condition.. Which is what we’re interested in!)</a:t>
            </a:r>
          </a:p>
          <a:p>
            <a:r>
              <a:rPr lang="en-US" dirty="0"/>
              <a:t>Sensitivity = </a:t>
            </a:r>
            <a:r>
              <a:rPr lang="en-US" b="1" dirty="0"/>
              <a:t>of the people who actually have the disease</a:t>
            </a:r>
            <a:r>
              <a:rPr lang="en-US" dirty="0"/>
              <a:t>, how many test positive= True Positive Rate. </a:t>
            </a:r>
          </a:p>
          <a:p>
            <a:endParaRPr lang="en-US" dirty="0"/>
          </a:p>
          <a:p>
            <a:r>
              <a:rPr lang="en-US" dirty="0"/>
              <a:t>So, how do we use this? PPV and NPV = based, we KNOW the test result (=prediction), how likely is it a true positive or a false positive? </a:t>
            </a:r>
          </a:p>
          <a:p>
            <a:endParaRPr lang="en-US" dirty="0"/>
          </a:p>
          <a:p>
            <a:r>
              <a:rPr lang="en-US" dirty="0"/>
              <a:t>However, this depends on a population prevalence, and gives us an average across the population = can give population level information, but difficult to apply to individual patients, who likely have characteristics that differ from the ‘average’ in a population. </a:t>
            </a:r>
          </a:p>
          <a:p>
            <a:endParaRPr lang="en-US" dirty="0"/>
          </a:p>
          <a:p>
            <a:endParaRPr lang="en-US" dirty="0"/>
          </a:p>
          <a:p>
            <a:endParaRPr lang="en-US" dirty="0"/>
          </a:p>
          <a:p>
            <a:r>
              <a:rPr lang="en-US" dirty="0">
                <a:hlinkClick r:id="rId3"/>
              </a:rPr>
              <a:t>https://calculator.testingwisely.com/playground/5/90/90/positive</a:t>
            </a:r>
            <a:endParaRPr lang="en-US" dirty="0"/>
          </a:p>
          <a:p>
            <a:endParaRPr lang="en-US" dirty="0"/>
          </a:p>
          <a:p>
            <a:br>
              <a:rPr lang="en-US" sz="192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3107334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Note: this is all done in </a:t>
            </a:r>
            <a:r>
              <a:rPr lang="en-US" sz="1920" b="1" kern="1200" dirty="0">
                <a:solidFill>
                  <a:schemeClr val="tx1"/>
                </a:solidFill>
                <a:effectLst/>
                <a:latin typeface="+mn-lt"/>
                <a:ea typeface="+mn-ea"/>
                <a:cs typeface="+mn-cs"/>
              </a:rPr>
              <a:t>odds</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I’m not just torch</a:t>
            </a:r>
            <a:br>
              <a:rPr lang="en-US" sz="192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6</a:t>
            </a:fld>
            <a:endParaRPr lang="en-US"/>
          </a:p>
        </p:txBody>
      </p:sp>
    </p:spTree>
    <p:extLst>
      <p:ext uri="{BB962C8B-B14F-4D97-AF65-F5344CB8AC3E}">
        <p14:creationId xmlns:p14="http://schemas.microsoft.com/office/powerpoint/2010/main" val="1699545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1:19 odds = pretest. - using this as a starting point because it’s about the overall positivity rate in UT</a:t>
            </a:r>
          </a:p>
          <a:p>
            <a:endParaRPr lang="en-US" dirty="0"/>
          </a:p>
          <a:p>
            <a:r>
              <a:rPr lang="en-US" dirty="0"/>
              <a:t>* negative LR of  0.1 (if we assume se 90%, spec 99%)</a:t>
            </a:r>
          </a:p>
          <a:p>
            <a:endParaRPr lang="en-US" dirty="0"/>
          </a:p>
          <a:p>
            <a:r>
              <a:rPr lang="en-US" dirty="0"/>
              <a:t>Post-test odds 1:190</a:t>
            </a:r>
          </a:p>
          <a:p>
            <a:br>
              <a:rPr lang="en-US" sz="1920" kern="1200" dirty="0">
                <a:solidFill>
                  <a:schemeClr val="tx1"/>
                </a:solidFill>
                <a:effectLst/>
                <a:latin typeface="+mn-lt"/>
                <a:ea typeface="+mn-ea"/>
                <a:cs typeface="+mn-cs"/>
              </a:rPr>
            </a:br>
            <a:r>
              <a:rPr lang="en-US" sz="1920" kern="1200" dirty="0">
                <a:solidFill>
                  <a:schemeClr val="tx1"/>
                </a:solidFill>
                <a:effectLst/>
                <a:latin typeface="+mn-lt"/>
                <a:ea typeface="+mn-ea"/>
                <a:cs typeface="+mn-cs"/>
              </a:rPr>
              <a:t>Note: I’m just throwing in a 90% sensitivity as a ball park, when this data is available, feel free to update.  </a:t>
            </a:r>
          </a:p>
        </p:txBody>
      </p:sp>
      <p:sp>
        <p:nvSpPr>
          <p:cNvPr id="4" name="Slide Number Placeholder 3"/>
          <p:cNvSpPr>
            <a:spLocks noGrp="1"/>
          </p:cNvSpPr>
          <p:nvPr>
            <p:ph type="sldNum" sz="quarter" idx="5"/>
          </p:nvPr>
        </p:nvSpPr>
        <p:spPr/>
        <p:txBody>
          <a:bodyPr/>
          <a:lstStyle/>
          <a:p>
            <a:fld id="{60BDDD1B-7981-514B-B211-D97C9422D57B}" type="slidenum">
              <a:rPr lang="en-US" smtClean="0"/>
              <a:pPr/>
              <a:t>7</a:t>
            </a:fld>
            <a:endParaRPr lang="en-US"/>
          </a:p>
        </p:txBody>
      </p:sp>
    </p:spTree>
    <p:extLst>
      <p:ext uri="{BB962C8B-B14F-4D97-AF65-F5344CB8AC3E}">
        <p14:creationId xmlns:p14="http://schemas.microsoft.com/office/powerpoint/2010/main" val="137122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1:19 odds = pretest</a:t>
            </a:r>
          </a:p>
          <a:p>
            <a:endParaRPr lang="en-US" dirty="0"/>
          </a:p>
          <a:p>
            <a:r>
              <a:rPr lang="en-US" dirty="0"/>
              <a:t>Times positive LR of 90 (if we assume se 90%, spec 99%)</a:t>
            </a:r>
          </a:p>
          <a:p>
            <a:endParaRPr lang="en-US" dirty="0"/>
          </a:p>
          <a:p>
            <a:r>
              <a:rPr lang="en-US" dirty="0"/>
              <a:t>Post-test odds 90:19 odds = 83% probability</a:t>
            </a:r>
          </a:p>
          <a:p>
            <a:br>
              <a:rPr lang="en-US" sz="192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295137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 super suspicious case comes in (or you’re in NY during peak outbreak) 1:1 odds = pretest</a:t>
            </a:r>
          </a:p>
          <a:p>
            <a:endParaRPr lang="en-US" dirty="0"/>
          </a:p>
          <a:p>
            <a:r>
              <a:rPr lang="en-US" dirty="0"/>
              <a:t>negative LR of  0.1 (if we assume se 90%, spec 99%)</a:t>
            </a:r>
          </a:p>
          <a:p>
            <a:endParaRPr lang="en-US" dirty="0"/>
          </a:p>
          <a:p>
            <a:r>
              <a:rPr lang="en-US" dirty="0"/>
              <a:t>Post-test odds 1:10 odds = 9% probability</a:t>
            </a:r>
          </a:p>
          <a:p>
            <a:br>
              <a:rPr lang="en-US" sz="192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9</a:t>
            </a:fld>
            <a:endParaRPr lang="en-US"/>
          </a:p>
        </p:txBody>
      </p:sp>
    </p:spTree>
    <p:extLst>
      <p:ext uri="{BB962C8B-B14F-4D97-AF65-F5344CB8AC3E}">
        <p14:creationId xmlns:p14="http://schemas.microsoft.com/office/powerpoint/2010/main" val="1890674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3597358"/>
            <a:ext cx="12435840" cy="1764030"/>
          </a:xfrm>
          <a:prstGeom prst="rect">
            <a:avLst/>
          </a:prstGeom>
        </p:spPr>
        <p:txBody>
          <a:bodyPr>
            <a:normAutofit/>
          </a:bodyPr>
          <a:lstStyle>
            <a:lvl1pPr algn="ctr">
              <a:defRPr sz="56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2194560" y="4925167"/>
            <a:ext cx="10241280" cy="247410"/>
          </a:xfrm>
          <a:prstGeom prst="rect">
            <a:avLst/>
          </a:prstGeom>
        </p:spPr>
        <p:txBody>
          <a:bodyPr>
            <a:normAutofit/>
          </a:bodyPr>
          <a:lstStyle>
            <a:lvl1pPr marL="0" indent="0" algn="ctr">
              <a:buNone/>
              <a:defRPr sz="1600" cap="all" baseline="0">
                <a:solidFill>
                  <a:srgbClr val="B01C32"/>
                </a:solidFill>
                <a:latin typeface="Century Gothic Bold Italic"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2339181" y="3489325"/>
            <a:ext cx="9952038"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pic>
        <p:nvPicPr>
          <p:cNvPr id="5" name="Picture 16"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81713" y="2499120"/>
            <a:ext cx="24669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pic>
        <p:nvPicPr>
          <p:cNvPr id="18" name="Picture 3" descr="U Health_horizontal_white.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69428"/>
            <a:ext cx="1558925" cy="4091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Placeholder 8"/>
          <p:cNvSpPr>
            <a:spLocks noGrp="1"/>
          </p:cNvSpPr>
          <p:nvPr>
            <p:ph type="body" sz="quarter" idx="10" hasCustomPrompt="1"/>
          </p:nvPr>
        </p:nvSpPr>
        <p:spPr>
          <a:xfrm>
            <a:off x="902063" y="3465512"/>
            <a:ext cx="12839700"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7321550" y="5106988"/>
            <a:ext cx="6419850" cy="366712"/>
          </a:xfrm>
          <a:prstGeom prst="rect">
            <a:avLst/>
          </a:prstGeom>
        </p:spPr>
        <p:txBody>
          <a:bodyPr>
            <a:normAutofit/>
          </a:bodyPr>
          <a:lstStyle>
            <a:lvl1pPr marL="0" indent="0" algn="r">
              <a:buNone/>
              <a:defRPr sz="180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2592763"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4143605"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5694447"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MISC</a:t>
            </a:r>
          </a:p>
        </p:txBody>
      </p:sp>
      <p:cxnSp>
        <p:nvCxnSpPr>
          <p:cNvPr id="15" name="Straight Connector 14"/>
          <p:cNvCxnSpPr/>
          <p:nvPr userDrawn="1"/>
        </p:nvCxnSpPr>
        <p:spPr>
          <a:xfrm>
            <a:off x="2576513" y="7856538"/>
            <a:ext cx="12726987"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12700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20"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chemeClr val="bg1"/>
                </a:solidFill>
              </a:defRPr>
            </a:lvl1pPr>
          </a:lstStyle>
          <a:p>
            <a:pPr lvl="0"/>
            <a:r>
              <a:rPr lang="en-US" dirty="0"/>
              <a:t>Source:</a:t>
            </a:r>
          </a:p>
        </p:txBody>
      </p:sp>
      <p:sp>
        <p:nvSpPr>
          <p:cNvPr id="16" name="TextBox 15"/>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chemeClr val="bg1"/>
                </a:solidFill>
                <a:latin typeface="Century Gothic" charset="0"/>
                <a:ea typeface="Century Gothic" charset="0"/>
                <a:cs typeface="Century Gothic" charset="0"/>
              </a:rPr>
              <a:t>©</a:t>
            </a:r>
            <a:r>
              <a:rPr lang="en-US" sz="1200" b="1" spc="300" baseline="0" dirty="0">
                <a:solidFill>
                  <a:schemeClr val="bg1"/>
                </a:solidFill>
                <a:latin typeface="Century Gothic" charset="0"/>
                <a:ea typeface="Century Gothic" charset="0"/>
                <a:cs typeface="Century Gothic" charset="0"/>
              </a:rPr>
              <a:t>UNIVERSITY OF UTAH HEALTH, 2018</a:t>
            </a:r>
            <a:endParaRPr lang="en-US" sz="1200" b="1" spc="300" dirty="0">
              <a:solidFill>
                <a:schemeClr val="bg1"/>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3633788" y="4733925"/>
            <a:ext cx="73152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3" descr="U Health_horizontal_white.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59488" y="5008563"/>
            <a:ext cx="2486025" cy="652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Placeholder 8"/>
          <p:cNvSpPr>
            <a:spLocks noGrp="1"/>
          </p:cNvSpPr>
          <p:nvPr>
            <p:ph type="body" sz="quarter" idx="10" hasCustomPrompt="1"/>
          </p:nvPr>
        </p:nvSpPr>
        <p:spPr>
          <a:xfrm>
            <a:off x="3633788" y="3146516"/>
            <a:ext cx="7315200" cy="1724025"/>
          </a:xfrm>
          <a:prstGeom prst="rect">
            <a:avLst/>
          </a:prstGeom>
        </p:spPr>
        <p:txBody>
          <a:bodyPr>
            <a:noAutofit/>
          </a:bodyPr>
          <a:lstStyle>
            <a:lvl1pPr marL="0" indent="0" algn="ctr">
              <a:buNone/>
              <a:defRPr sz="8000" b="0" i="0" spc="20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MISC</a:t>
            </a:r>
          </a:p>
        </p:txBody>
      </p:sp>
      <p:sp>
        <p:nvSpPr>
          <p:cNvPr id="10" name="TextBox 9"/>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chemeClr val="bg1"/>
                </a:solidFill>
                <a:latin typeface="Century Gothic" charset="0"/>
                <a:ea typeface="Century Gothic" charset="0"/>
                <a:cs typeface="Century Gothic" charset="0"/>
              </a:rPr>
              <a:t>©</a:t>
            </a:r>
            <a:r>
              <a:rPr lang="en-US" sz="1200" b="1" spc="300" baseline="0" dirty="0">
                <a:solidFill>
                  <a:schemeClr val="bg1"/>
                </a:solidFill>
                <a:latin typeface="Century Gothic" charset="0"/>
                <a:ea typeface="Century Gothic" charset="0"/>
                <a:cs typeface="Century Gothic" charset="0"/>
              </a:rPr>
              <a:t>UNIVERSITY OF UTAH HEALTH, 2018</a:t>
            </a:r>
            <a:endParaRPr lang="en-US" sz="1200" b="1" spc="300"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grayscl/>
            <a:alphaModFix amt="30000"/>
            <a:extLst>
              <a:ext uri="{28A0092B-C50C-407E-A947-70E740481C1C}">
                <a14:useLocalDpi xmlns:a14="http://schemas.microsoft.com/office/drawing/2010/main" val="0"/>
              </a:ext>
            </a:extLst>
          </a:blip>
          <a:srcRect t="2729" r="3588" b="762"/>
          <a:stretch/>
        </p:blipFill>
        <p:spPr bwMode="auto">
          <a:xfrm>
            <a:off x="1" y="-8359"/>
            <a:ext cx="14630400" cy="8237960"/>
          </a:xfrm>
          <a:prstGeom prst="rect">
            <a:avLst/>
          </a:prstGeom>
          <a:noFill/>
          <a:ln>
            <a:noFill/>
          </a:ln>
          <a:extLst>
            <a:ext uri="{909E8E84-426E-40dd-AFC4-6F175D3DCCD1}">
              <a14:hiddenFill xmlns:a14="http://schemas.microsoft.com/office/drawing/2010/main" xmlns="">
                <a:solidFill>
                  <a:srgbClr val="FFFFFF">
                    <a:alpha val="30196"/>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9" name="Text Placeholder 8"/>
          <p:cNvSpPr>
            <a:spLocks noGrp="1"/>
          </p:cNvSpPr>
          <p:nvPr>
            <p:ph type="body" sz="quarter" idx="10" hasCustomPrompt="1"/>
          </p:nvPr>
        </p:nvSpPr>
        <p:spPr>
          <a:xfrm>
            <a:off x="3633788" y="3146516"/>
            <a:ext cx="7315200" cy="1724025"/>
          </a:xfrm>
          <a:prstGeom prst="rect">
            <a:avLst/>
          </a:prstGeom>
        </p:spPr>
        <p:txBody>
          <a:bodyPr>
            <a:noAutofit/>
          </a:bodyPr>
          <a:lstStyle>
            <a:lvl1pPr marL="0" indent="0" algn="ctr">
              <a:buNone/>
              <a:defRPr sz="8000" b="0" i="0" spc="200" baseline="0">
                <a:solidFill>
                  <a:srgbClr val="A21727"/>
                </a:solidFill>
                <a:latin typeface="Century Gothic" charset="0"/>
                <a:ea typeface="Century Gothic" charset="0"/>
                <a:cs typeface="Century Gothic" charset="0"/>
              </a:defRPr>
            </a:lvl1pPr>
          </a:lstStyle>
          <a:p>
            <a:pPr lvl="0"/>
            <a:r>
              <a:rPr lang="en-US" dirty="0"/>
              <a:t>TITLE</a:t>
            </a:r>
          </a:p>
        </p:txBody>
      </p:sp>
      <p:pic>
        <p:nvPicPr>
          <p:cNvPr id="19" name="Picture 16" descr="U Health_horizontal_cmyk.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81713" y="4995863"/>
            <a:ext cx="2466975"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0" name="Straight Connector 19"/>
          <p:cNvCxnSpPr/>
          <p:nvPr userDrawn="1"/>
        </p:nvCxnSpPr>
        <p:spPr>
          <a:xfrm flipV="1">
            <a:off x="3633788" y="4733925"/>
            <a:ext cx="73152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259252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414360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569497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MISC</a:t>
            </a:r>
          </a:p>
        </p:txBody>
      </p:sp>
      <p:sp>
        <p:nvSpPr>
          <p:cNvPr id="11" name="TextBox 10"/>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5" name="Content Placeholder 2"/>
          <p:cNvSpPr>
            <a:spLocks noGrp="1"/>
          </p:cNvSpPr>
          <p:nvPr>
            <p:ph sz="half" idx="1"/>
          </p:nvPr>
        </p:nvSpPr>
        <p:spPr>
          <a:xfrm>
            <a:off x="1104900" y="2114868"/>
            <a:ext cx="12676414"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5" name="Content Placeholder 2"/>
          <p:cNvSpPr>
            <a:spLocks noGrp="1"/>
          </p:cNvSpPr>
          <p:nvPr>
            <p:ph sz="half" idx="1"/>
          </p:nvPr>
        </p:nvSpPr>
        <p:spPr>
          <a:xfrm>
            <a:off x="1104900" y="2114868"/>
            <a:ext cx="6059829"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7839051" y="2114868"/>
            <a:ext cx="6059829"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9" name="TextBox 18"/>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325850" y="1618665"/>
            <a:ext cx="1532896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2880"/>
          </a:p>
        </p:txBody>
      </p:sp>
      <p:sp>
        <p:nvSpPr>
          <p:cNvPr id="18"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9" name="TextBox 18"/>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12700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p:titleStyle>
    <p:body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userDrawn="1">
          <p15:clr>
            <a:srgbClr val="F26B43"/>
          </p15:clr>
        </p15:guide>
        <p15:guide id="2" orient="horz" pos="49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hyperlink" Target="https://clinicalproblemsolving.com/2019/10/23/clinical-reasoning-corner-pre-and-posttest-probability-jack-penn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lukeoakdenrayner.wordpress.com/2020/03/23/ct-scanning-is-just-awful-for-diagnosing-covid-19/"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tif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www.fda.gov/media/136314/download" TargetMode="Externa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clinicalproblemsolving.com/2020/02/09/clinical-reasoning-corner-likelihood-ratio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calculator.testingwisely.com/playground/5/90/90/al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calculator.testingwisely.com/playground/5/90/90/all"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s://calculator.testingwisely.com/playground/5/90/90/all"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FF9815-2B01-B749-9BDA-B4B47BD8FE88}"/>
              </a:ext>
            </a:extLst>
          </p:cNvPr>
          <p:cNvPicPr>
            <a:picLocks noChangeAspect="1"/>
          </p:cNvPicPr>
          <p:nvPr/>
        </p:nvPicPr>
        <p:blipFill>
          <a:blip r:embed="rId3">
            <a:duotone>
              <a:schemeClr val="bg2">
                <a:shade val="45000"/>
                <a:satMod val="135000"/>
              </a:schemeClr>
              <a:prstClr val="white"/>
            </a:duotone>
          </a:blip>
          <a:stretch>
            <a:fillRect/>
          </a:stretch>
        </p:blipFill>
        <p:spPr>
          <a:xfrm>
            <a:off x="5560771" y="5361388"/>
            <a:ext cx="3508857" cy="2672255"/>
          </a:xfrm>
          <a:prstGeom prst="rect">
            <a:avLst/>
          </a:prstGeom>
        </p:spPr>
      </p:pic>
      <p:sp>
        <p:nvSpPr>
          <p:cNvPr id="2" name="Title 1"/>
          <p:cNvSpPr>
            <a:spLocks noGrp="1"/>
          </p:cNvSpPr>
          <p:nvPr>
            <p:ph type="ctrTitle"/>
          </p:nvPr>
        </p:nvSpPr>
        <p:spPr/>
        <p:txBody>
          <a:bodyPr/>
          <a:lstStyle/>
          <a:p>
            <a:r>
              <a:rPr lang="en-US" dirty="0"/>
              <a:t>A USERS Guide to COVID Testing</a:t>
            </a:r>
          </a:p>
        </p:txBody>
      </p:sp>
      <p:sp>
        <p:nvSpPr>
          <p:cNvPr id="3" name="Subtitle 2"/>
          <p:cNvSpPr>
            <a:spLocks noGrp="1"/>
          </p:cNvSpPr>
          <p:nvPr>
            <p:ph type="subTitle" idx="1"/>
          </p:nvPr>
        </p:nvSpPr>
        <p:spPr/>
        <p:txBody>
          <a:bodyPr>
            <a:normAutofit fontScale="77500" lnSpcReduction="20000"/>
          </a:bodyPr>
          <a:lstStyle/>
          <a:p>
            <a:r>
              <a:rPr lang="en-US" dirty="0"/>
              <a:t>Brian Locke,, MD. Chief medical Resident</a:t>
            </a:r>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test prob: </a:t>
            </a:r>
            <a:r>
              <a:rPr lang="en-US" dirty="0">
                <a:solidFill>
                  <a:schemeClr val="bg1">
                    <a:lumMod val="50000"/>
                  </a:schemeClr>
                </a:solidFill>
              </a:rPr>
              <a:t>What do you do with it?</a:t>
            </a:r>
          </a:p>
        </p:txBody>
      </p:sp>
      <p:pic>
        <p:nvPicPr>
          <p:cNvPr id="4" name="Content Placeholder 3">
            <a:extLst>
              <a:ext uri="{FF2B5EF4-FFF2-40B4-BE49-F238E27FC236}">
                <a16:creationId xmlns:a16="http://schemas.microsoft.com/office/drawing/2014/main" id="{C07E41D2-1419-0044-9D9E-3DFF4028EEB0}"/>
              </a:ext>
            </a:extLst>
          </p:cNvPr>
          <p:cNvPicPr>
            <a:picLocks noGrp="1" noChangeAspect="1"/>
          </p:cNvPicPr>
          <p:nvPr>
            <p:ph sz="half" idx="1"/>
          </p:nvPr>
        </p:nvPicPr>
        <p:blipFill>
          <a:blip r:embed="rId3"/>
          <a:stretch>
            <a:fillRect/>
          </a:stretch>
        </p:blipFill>
        <p:spPr>
          <a:xfrm>
            <a:off x="1437411" y="2402882"/>
            <a:ext cx="2755900" cy="3797300"/>
          </a:xfrm>
          <a:prstGeom prst="rect">
            <a:avLst/>
          </a:prstGeom>
        </p:spPr>
      </p:pic>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a:xfrm>
            <a:off x="5949543" y="7486650"/>
            <a:ext cx="8680858" cy="369888"/>
          </a:xfrm>
        </p:spPr>
        <p:txBody>
          <a:bodyPr/>
          <a:lstStyle/>
          <a:p>
            <a:r>
              <a:rPr lang="en-US" dirty="0">
                <a:hlinkClick r:id="rId4"/>
              </a:rPr>
              <a:t>https://clinicalproblemsolving.com/2019/10/23/clinical-reasoning-corner-pre-and-posttest-probability-jack-penner/</a:t>
            </a:r>
            <a:endParaRPr lang="en-US" dirty="0"/>
          </a:p>
        </p:txBody>
      </p:sp>
      <p:sp>
        <p:nvSpPr>
          <p:cNvPr id="9" name="Title 1">
            <a:extLst>
              <a:ext uri="{FF2B5EF4-FFF2-40B4-BE49-F238E27FC236}">
                <a16:creationId xmlns:a16="http://schemas.microsoft.com/office/drawing/2014/main" id="{39F1B2D4-787F-7C42-8ABD-561345A92808}"/>
              </a:ext>
            </a:extLst>
          </p:cNvPr>
          <p:cNvSpPr txBox="1">
            <a:spLocks/>
          </p:cNvSpPr>
          <p:nvPr/>
        </p:nvSpPr>
        <p:spPr>
          <a:xfrm>
            <a:off x="3567351" y="6207147"/>
            <a:ext cx="5584173" cy="892264"/>
          </a:xfrm>
          <a:prstGeom prst="rect">
            <a:avLst/>
          </a:prstGeom>
        </p:spPr>
        <p:txBody>
          <a:bodyPr/>
          <a:lst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a:lstStyle>
          <a:p>
            <a:pPr algn="ctr"/>
            <a:r>
              <a:rPr lang="en-US" sz="2400" dirty="0"/>
              <a:t>‘Testing threshold’ Depends on how bad it will be to be wrong! </a:t>
            </a:r>
            <a:endParaRPr lang="en-US" sz="2400" dirty="0">
              <a:solidFill>
                <a:schemeClr val="bg1">
                  <a:lumMod val="50000"/>
                </a:schemeClr>
              </a:solidFill>
            </a:endParaRPr>
          </a:p>
        </p:txBody>
      </p:sp>
      <p:cxnSp>
        <p:nvCxnSpPr>
          <p:cNvPr id="10" name="Straight Arrow Connector 9">
            <a:extLst>
              <a:ext uri="{FF2B5EF4-FFF2-40B4-BE49-F238E27FC236}">
                <a16:creationId xmlns:a16="http://schemas.microsoft.com/office/drawing/2014/main" id="{713C64E0-5C8A-B143-9E2F-FB22745AF575}"/>
              </a:ext>
            </a:extLst>
          </p:cNvPr>
          <p:cNvCxnSpPr>
            <a:cxnSpLocks/>
          </p:cNvCxnSpPr>
          <p:nvPr/>
        </p:nvCxnSpPr>
        <p:spPr>
          <a:xfrm flipH="1" flipV="1">
            <a:off x="4193311" y="5343893"/>
            <a:ext cx="1055583" cy="60743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350D4AA-C2D6-0543-9E3B-110CCE180192}"/>
              </a:ext>
            </a:extLst>
          </p:cNvPr>
          <p:cNvCxnSpPr>
            <a:cxnSpLocks/>
          </p:cNvCxnSpPr>
          <p:nvPr/>
        </p:nvCxnSpPr>
        <p:spPr>
          <a:xfrm>
            <a:off x="6218989" y="6995175"/>
            <a:ext cx="0" cy="485626"/>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AA047A7-3FB7-7647-A6CB-72EA9559A6B9}"/>
              </a:ext>
            </a:extLst>
          </p:cNvPr>
          <p:cNvCxnSpPr>
            <a:cxnSpLocks/>
          </p:cNvCxnSpPr>
          <p:nvPr/>
        </p:nvCxnSpPr>
        <p:spPr>
          <a:xfrm flipV="1">
            <a:off x="6218989" y="5747009"/>
            <a:ext cx="0" cy="460138"/>
          </a:xfrm>
          <a:prstGeom prst="straightConnector1">
            <a:avLst/>
          </a:prstGeom>
          <a:ln w="1270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41D4007D-ED33-E149-BF1D-C6E9952FF5E0}"/>
              </a:ext>
            </a:extLst>
          </p:cNvPr>
          <p:cNvPicPr>
            <a:picLocks noChangeAspect="1"/>
          </p:cNvPicPr>
          <p:nvPr/>
        </p:nvPicPr>
        <p:blipFill>
          <a:blip r:embed="rId5">
            <a:extLst>
              <a:ext uri="{BEBA8EAE-BF5A-486C-A8C5-ECC9F3942E4B}">
                <a14:imgProps xmlns:a14="http://schemas.microsoft.com/office/drawing/2010/main">
                  <a14:imgLayer r:embed="rId6">
                    <a14:imgEffect>
                      <a14:saturation sat="33000"/>
                    </a14:imgEffect>
                  </a14:imgLayer>
                </a14:imgProps>
              </a:ext>
            </a:extLst>
          </a:blip>
          <a:stretch>
            <a:fillRect/>
          </a:stretch>
        </p:blipFill>
        <p:spPr>
          <a:xfrm>
            <a:off x="8204345" y="2538046"/>
            <a:ext cx="4988644" cy="3526971"/>
          </a:xfrm>
          <a:prstGeom prst="rect">
            <a:avLst/>
          </a:prstGeom>
        </p:spPr>
      </p:pic>
    </p:spTree>
    <p:extLst>
      <p:ext uri="{BB962C8B-B14F-4D97-AF65-F5344CB8AC3E}">
        <p14:creationId xmlns:p14="http://schemas.microsoft.com/office/powerpoint/2010/main" val="121751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r>
              <a:rPr lang="en-US" dirty="0">
                <a:solidFill>
                  <a:schemeClr val="bg1">
                    <a:lumMod val="50000"/>
                  </a:schemeClr>
                </a:solidFill>
              </a:rPr>
              <a:t>Fagan’s nomogram.</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pic>
        <p:nvPicPr>
          <p:cNvPr id="66" name="Content Placeholder 65" descr="A close up of a map&#10;&#10;Description automatically generated">
            <a:extLst>
              <a:ext uri="{FF2B5EF4-FFF2-40B4-BE49-F238E27FC236}">
                <a16:creationId xmlns:a16="http://schemas.microsoft.com/office/drawing/2014/main" id="{CF66D9D2-C024-6947-8896-AE23A9658751}"/>
              </a:ext>
            </a:extLst>
          </p:cNvPr>
          <p:cNvPicPr>
            <a:picLocks noGrp="1" noChangeAspect="1"/>
          </p:cNvPicPr>
          <p:nvPr>
            <p:ph sz="half" idx="1"/>
          </p:nvPr>
        </p:nvPicPr>
        <p:blipFill>
          <a:blip r:embed="rId3"/>
          <a:stretch>
            <a:fillRect/>
          </a:stretch>
        </p:blipFill>
        <p:spPr>
          <a:xfrm>
            <a:off x="2276989" y="1487738"/>
            <a:ext cx="10762117" cy="6047380"/>
          </a:xfrm>
        </p:spPr>
      </p:pic>
    </p:spTree>
    <p:extLst>
      <p:ext uri="{BB962C8B-B14F-4D97-AF65-F5344CB8AC3E}">
        <p14:creationId xmlns:p14="http://schemas.microsoft.com/office/powerpoint/2010/main" val="394490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a:t>
            </a:r>
            <a:r>
              <a:rPr lang="en-US" dirty="0">
                <a:solidFill>
                  <a:schemeClr val="bg1">
                    <a:lumMod val="50000"/>
                  </a:schemeClr>
                </a:solidFill>
              </a:rPr>
              <a:t>Preview for Thursday</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pic>
        <p:nvPicPr>
          <p:cNvPr id="7" name="Content Placeholder 6" descr="A screenshot of a cell phone&#10;&#10;Description automatically generated">
            <a:extLst>
              <a:ext uri="{FF2B5EF4-FFF2-40B4-BE49-F238E27FC236}">
                <a16:creationId xmlns:a16="http://schemas.microsoft.com/office/drawing/2014/main" id="{A4B90875-0AAD-6F4E-A550-3A51631937BC}"/>
              </a:ext>
            </a:extLst>
          </p:cNvPr>
          <p:cNvPicPr>
            <a:picLocks noGrp="1" noChangeAspect="1"/>
          </p:cNvPicPr>
          <p:nvPr>
            <p:ph sz="half" idx="1"/>
          </p:nvPr>
        </p:nvPicPr>
        <p:blipFill>
          <a:blip r:embed="rId3"/>
          <a:stretch>
            <a:fillRect/>
          </a:stretch>
        </p:blipFill>
        <p:spPr>
          <a:xfrm>
            <a:off x="3040577" y="1660123"/>
            <a:ext cx="8347859" cy="5581559"/>
          </a:xfrm>
        </p:spPr>
      </p:pic>
    </p:spTree>
    <p:extLst>
      <p:ext uri="{BB962C8B-B14F-4D97-AF65-F5344CB8AC3E}">
        <p14:creationId xmlns:p14="http://schemas.microsoft.com/office/powerpoint/2010/main" val="412731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74769" y="2318981"/>
            <a:ext cx="8215921" cy="1724025"/>
          </a:xfrm>
        </p:spPr>
        <p:txBody>
          <a:bodyPr/>
          <a:lstStyle/>
          <a:p>
            <a:r>
              <a:rPr lang="en-US" sz="7200" dirty="0"/>
              <a:t>CT Scans</a:t>
            </a:r>
          </a:p>
          <a:p>
            <a:r>
              <a:rPr lang="en-US" sz="7200" dirty="0"/>
              <a:t>For COVID? </a:t>
            </a:r>
            <a:endParaRPr lang="en-US" dirty="0"/>
          </a:p>
        </p:txBody>
      </p:sp>
      <p:sp>
        <p:nvSpPr>
          <p:cNvPr id="7" name="Text Placeholder 3">
            <a:extLst>
              <a:ext uri="{FF2B5EF4-FFF2-40B4-BE49-F238E27FC236}">
                <a16:creationId xmlns:a16="http://schemas.microsoft.com/office/drawing/2014/main" id="{AD68ABD9-6289-EE4C-8548-75A8E0DB1806}"/>
              </a:ext>
            </a:extLst>
          </p:cNvPr>
          <p:cNvSpPr>
            <a:spLocks noGrp="1"/>
          </p:cNvSpPr>
          <p:nvPr>
            <p:ph type="body" sz="quarter" idx="17"/>
          </p:nvPr>
        </p:nvSpPr>
        <p:spPr>
          <a:xfrm>
            <a:off x="2592525" y="7862425"/>
            <a:ext cx="1551080" cy="304800"/>
          </a:xfrm>
        </p:spPr>
        <p:txBody>
          <a:bodyPr/>
          <a:lstStyle/>
          <a:p>
            <a:r>
              <a:rPr lang="en-US" dirty="0"/>
              <a:t>@</a:t>
            </a:r>
            <a:r>
              <a:rPr lang="en-US" dirty="0" err="1"/>
              <a:t>UtahIMCMRS</a:t>
            </a:r>
            <a:endParaRPr lang="en-US" dirty="0"/>
          </a:p>
        </p:txBody>
      </p:sp>
    </p:spTree>
    <p:extLst>
      <p:ext uri="{BB962C8B-B14F-4D97-AF65-F5344CB8AC3E}">
        <p14:creationId xmlns:p14="http://schemas.microsoft.com/office/powerpoint/2010/main" val="3662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Scans </a:t>
            </a:r>
            <a:r>
              <a:rPr lang="en-US" dirty="0">
                <a:solidFill>
                  <a:schemeClr val="bg1">
                    <a:lumMod val="50000"/>
                  </a:schemeClr>
                </a:solidFill>
              </a:rPr>
              <a:t>and the rule of 100</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a:xfrm>
            <a:off x="6650182" y="7486650"/>
            <a:ext cx="7980219" cy="369888"/>
          </a:xfrm>
        </p:spPr>
        <p:txBody>
          <a:bodyPr/>
          <a:lstStyle/>
          <a:p>
            <a:r>
              <a:rPr lang="en-US" dirty="0">
                <a:hlinkClick r:id="rId3"/>
              </a:rPr>
              <a:t>https://lukeoakdenrayner.wordpress.com/2020/03/23/ct-scanning-is-just-awful-for-diagnosing-covid-19/</a:t>
            </a:r>
            <a:endParaRPr lang="en-US" dirty="0"/>
          </a:p>
        </p:txBody>
      </p:sp>
      <p:pic>
        <p:nvPicPr>
          <p:cNvPr id="58" name="Picture 57">
            <a:extLst>
              <a:ext uri="{FF2B5EF4-FFF2-40B4-BE49-F238E27FC236}">
                <a16:creationId xmlns:a16="http://schemas.microsoft.com/office/drawing/2014/main" id="{B0D7E09A-E10E-BB45-9F7D-D5BB956DCFF4}"/>
              </a:ext>
            </a:extLst>
          </p:cNvPr>
          <p:cNvPicPr>
            <a:picLocks noChangeAspect="1"/>
          </p:cNvPicPr>
          <p:nvPr/>
        </p:nvPicPr>
        <p:blipFill>
          <a:blip r:embed="rId4"/>
          <a:stretch>
            <a:fillRect/>
          </a:stretch>
        </p:blipFill>
        <p:spPr>
          <a:xfrm>
            <a:off x="735678" y="2103526"/>
            <a:ext cx="4943881" cy="2907525"/>
          </a:xfrm>
          <a:prstGeom prst="rect">
            <a:avLst/>
          </a:prstGeom>
        </p:spPr>
      </p:pic>
      <p:pic>
        <p:nvPicPr>
          <p:cNvPr id="60" name="Picture 59" descr="A screenshot of a cell phone&#10;&#10;Description automatically generated">
            <a:extLst>
              <a:ext uri="{FF2B5EF4-FFF2-40B4-BE49-F238E27FC236}">
                <a16:creationId xmlns:a16="http://schemas.microsoft.com/office/drawing/2014/main" id="{BF698617-F765-AF4E-86F6-86EFBA544CE3}"/>
              </a:ext>
            </a:extLst>
          </p:cNvPr>
          <p:cNvPicPr>
            <a:picLocks noChangeAspect="1"/>
          </p:cNvPicPr>
          <p:nvPr/>
        </p:nvPicPr>
        <p:blipFill>
          <a:blip r:embed="rId5"/>
          <a:stretch>
            <a:fillRect/>
          </a:stretch>
        </p:blipFill>
        <p:spPr>
          <a:xfrm>
            <a:off x="5679559" y="1594064"/>
            <a:ext cx="8633360" cy="5041471"/>
          </a:xfrm>
          <a:prstGeom prst="rect">
            <a:avLst/>
          </a:prstGeom>
        </p:spPr>
      </p:pic>
      <p:pic>
        <p:nvPicPr>
          <p:cNvPr id="55" name="Content Placeholder 54" descr="A picture containing knife, bird&#10;&#10;Description automatically generated">
            <a:extLst>
              <a:ext uri="{FF2B5EF4-FFF2-40B4-BE49-F238E27FC236}">
                <a16:creationId xmlns:a16="http://schemas.microsoft.com/office/drawing/2014/main" id="{7EAECAA4-EBEC-5649-9503-7AC2E8410564}"/>
              </a:ext>
            </a:extLst>
          </p:cNvPr>
          <p:cNvPicPr>
            <a:picLocks noGrp="1" noChangeAspect="1"/>
          </p:cNvPicPr>
          <p:nvPr>
            <p:ph sz="half" idx="1"/>
          </p:nvPr>
        </p:nvPicPr>
        <p:blipFill>
          <a:blip r:embed="rId6"/>
          <a:stretch>
            <a:fillRect/>
          </a:stretch>
        </p:blipFill>
        <p:spPr>
          <a:xfrm>
            <a:off x="3416717" y="6596974"/>
            <a:ext cx="6579522" cy="938144"/>
          </a:xfrm>
        </p:spPr>
      </p:pic>
    </p:spTree>
    <p:extLst>
      <p:ext uri="{BB962C8B-B14F-4D97-AF65-F5344CB8AC3E}">
        <p14:creationId xmlns:p14="http://schemas.microsoft.com/office/powerpoint/2010/main" val="9035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r>
              <a:rPr lang="en-US" dirty="0">
                <a:solidFill>
                  <a:schemeClr val="bg1">
                    <a:lumMod val="50000"/>
                  </a:schemeClr>
                </a:solidFill>
              </a:rPr>
              <a:t>Fagan’s nomogram.</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pic>
        <p:nvPicPr>
          <p:cNvPr id="66" name="Content Placeholder 65" descr="A close up of a map&#10;&#10;Description automatically generated">
            <a:extLst>
              <a:ext uri="{FF2B5EF4-FFF2-40B4-BE49-F238E27FC236}">
                <a16:creationId xmlns:a16="http://schemas.microsoft.com/office/drawing/2014/main" id="{CF66D9D2-C024-6947-8896-AE23A9658751}"/>
              </a:ext>
            </a:extLst>
          </p:cNvPr>
          <p:cNvPicPr>
            <a:picLocks noGrp="1" noChangeAspect="1"/>
          </p:cNvPicPr>
          <p:nvPr>
            <p:ph sz="half" idx="1"/>
          </p:nvPr>
        </p:nvPicPr>
        <p:blipFill>
          <a:blip r:embed="rId3"/>
          <a:stretch>
            <a:fillRect/>
          </a:stretch>
        </p:blipFill>
        <p:spPr>
          <a:xfrm>
            <a:off x="2276989" y="1487738"/>
            <a:ext cx="10762117" cy="6047380"/>
          </a:xfrm>
        </p:spPr>
      </p:pic>
      <p:pic>
        <p:nvPicPr>
          <p:cNvPr id="4" name="Picture 3">
            <a:extLst>
              <a:ext uri="{FF2B5EF4-FFF2-40B4-BE49-F238E27FC236}">
                <a16:creationId xmlns:a16="http://schemas.microsoft.com/office/drawing/2014/main" id="{16902260-5CE7-7F42-99CB-A34EF516AAE7}"/>
              </a:ext>
            </a:extLst>
          </p:cNvPr>
          <p:cNvPicPr>
            <a:picLocks noChangeAspect="1"/>
          </p:cNvPicPr>
          <p:nvPr/>
        </p:nvPicPr>
        <p:blipFill>
          <a:blip r:embed="rId4"/>
          <a:stretch>
            <a:fillRect/>
          </a:stretch>
        </p:blipFill>
        <p:spPr>
          <a:xfrm>
            <a:off x="2169474" y="4114800"/>
            <a:ext cx="2857500" cy="2857500"/>
          </a:xfrm>
          <a:prstGeom prst="rect">
            <a:avLst/>
          </a:prstGeom>
        </p:spPr>
      </p:pic>
      <p:sp>
        <p:nvSpPr>
          <p:cNvPr id="7" name="Rounded Rectangle 6">
            <a:extLst>
              <a:ext uri="{FF2B5EF4-FFF2-40B4-BE49-F238E27FC236}">
                <a16:creationId xmlns:a16="http://schemas.microsoft.com/office/drawing/2014/main" id="{37E3E7AB-3A30-DA46-A439-27C415FCA5DD}"/>
              </a:ext>
            </a:extLst>
          </p:cNvPr>
          <p:cNvSpPr/>
          <p:nvPr/>
        </p:nvSpPr>
        <p:spPr>
          <a:xfrm>
            <a:off x="1591294" y="1685733"/>
            <a:ext cx="3832905" cy="227053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7CB1FD2-8F8C-3C47-9432-55F0FA3406C6}"/>
              </a:ext>
            </a:extLst>
          </p:cNvPr>
          <p:cNvSpPr txBox="1"/>
          <p:nvPr/>
        </p:nvSpPr>
        <p:spPr>
          <a:xfrm>
            <a:off x="1652766" y="2036172"/>
            <a:ext cx="3709959" cy="1569660"/>
          </a:xfrm>
          <a:prstGeom prst="rect">
            <a:avLst/>
          </a:prstGeom>
          <a:noFill/>
        </p:spPr>
        <p:txBody>
          <a:bodyPr wrap="square" rtlCol="0">
            <a:spAutoFit/>
          </a:bodyPr>
          <a:lstStyle/>
          <a:p>
            <a:pPr algn="ctr"/>
            <a:r>
              <a:rPr lang="en-US" sz="3200" b="1" dirty="0">
                <a:solidFill>
                  <a:schemeClr val="tx1">
                    <a:lumMod val="75000"/>
                    <a:lumOff val="25000"/>
                  </a:schemeClr>
                </a:solidFill>
                <a:latin typeface="+mj-lt"/>
              </a:rPr>
              <a:t>Correlate clinically = What was your pretest probability?</a:t>
            </a:r>
          </a:p>
        </p:txBody>
      </p:sp>
    </p:spTree>
    <p:extLst>
      <p:ext uri="{BB962C8B-B14F-4D97-AF65-F5344CB8AC3E}">
        <p14:creationId xmlns:p14="http://schemas.microsoft.com/office/powerpoint/2010/main" val="108120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74769" y="2318981"/>
            <a:ext cx="8215921" cy="1724025"/>
          </a:xfrm>
        </p:spPr>
        <p:txBody>
          <a:bodyPr/>
          <a:lstStyle/>
          <a:p>
            <a:r>
              <a:rPr lang="en-US" sz="7200" dirty="0"/>
              <a:t>Symptoms and Risk Factors</a:t>
            </a:r>
            <a:endParaRPr lang="en-US" dirty="0"/>
          </a:p>
        </p:txBody>
      </p:sp>
      <p:sp>
        <p:nvSpPr>
          <p:cNvPr id="7" name="Text Placeholder 3">
            <a:extLst>
              <a:ext uri="{FF2B5EF4-FFF2-40B4-BE49-F238E27FC236}">
                <a16:creationId xmlns:a16="http://schemas.microsoft.com/office/drawing/2014/main" id="{01A7D55E-71C8-8B4B-8AE8-3D7A14F0A46B}"/>
              </a:ext>
            </a:extLst>
          </p:cNvPr>
          <p:cNvSpPr>
            <a:spLocks noGrp="1"/>
          </p:cNvSpPr>
          <p:nvPr>
            <p:ph type="body" sz="quarter" idx="17"/>
          </p:nvPr>
        </p:nvSpPr>
        <p:spPr>
          <a:xfrm>
            <a:off x="2592525" y="7862425"/>
            <a:ext cx="1712189" cy="304800"/>
          </a:xfrm>
        </p:spPr>
        <p:txBody>
          <a:bodyPr/>
          <a:lstStyle/>
          <a:p>
            <a:r>
              <a:rPr lang="en-US" dirty="0"/>
              <a:t>@</a:t>
            </a:r>
            <a:r>
              <a:rPr lang="en-US" dirty="0" err="1"/>
              <a:t>UtahIMCMRS</a:t>
            </a:r>
            <a:endParaRPr lang="en-US" dirty="0"/>
          </a:p>
        </p:txBody>
      </p:sp>
    </p:spTree>
    <p:extLst>
      <p:ext uri="{BB962C8B-B14F-4D97-AF65-F5344CB8AC3E}">
        <p14:creationId xmlns:p14="http://schemas.microsoft.com/office/powerpoint/2010/main" val="267566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a:stretch/>
        </p:blipFill>
        <p:spPr>
          <a:xfrm>
            <a:off x="7692233" y="5650066"/>
            <a:ext cx="6261413" cy="1468726"/>
          </a:xfrm>
          <a:prstGeom prst="rect">
            <a:avLst/>
          </a:prstGeom>
        </p:spPr>
      </p:pic>
      <p:sp>
        <p:nvSpPr>
          <p:cNvPr id="2" name="Title 1"/>
          <p:cNvSpPr>
            <a:spLocks noGrp="1"/>
          </p:cNvSpPr>
          <p:nvPr>
            <p:ph type="title"/>
          </p:nvPr>
        </p:nvSpPr>
        <p:spPr/>
        <p:txBody>
          <a:bodyPr/>
          <a:lstStyle/>
          <a:p>
            <a:r>
              <a:rPr lang="en-US" dirty="0"/>
              <a:t>Risk factors </a:t>
            </a:r>
            <a:r>
              <a:rPr lang="en-US" dirty="0">
                <a:solidFill>
                  <a:schemeClr val="bg1">
                    <a:lumMod val="50000"/>
                  </a:schemeClr>
                </a:solidFill>
              </a:rPr>
              <a:t>a word of caution</a:t>
            </a:r>
          </a:p>
        </p:txBody>
      </p:sp>
      <p:pic>
        <p:nvPicPr>
          <p:cNvPr id="7" name="Content Placeholder 6" descr="A screenshot of a cell phone&#10;&#10;Description automatically generated">
            <a:extLst>
              <a:ext uri="{FF2B5EF4-FFF2-40B4-BE49-F238E27FC236}">
                <a16:creationId xmlns:a16="http://schemas.microsoft.com/office/drawing/2014/main" id="{840DD9AB-C10E-794A-AF4E-42ABA6508596}"/>
              </a:ext>
            </a:extLst>
          </p:cNvPr>
          <p:cNvPicPr>
            <a:picLocks noGrp="1" noChangeAspect="1"/>
          </p:cNvPicPr>
          <p:nvPr>
            <p:ph sz="half" idx="1"/>
          </p:nvPr>
        </p:nvPicPr>
        <p:blipFill>
          <a:blip r:embed="rId4"/>
          <a:stretch>
            <a:fillRect/>
          </a:stretch>
        </p:blipFill>
        <p:spPr>
          <a:xfrm>
            <a:off x="516871" y="3646070"/>
            <a:ext cx="6059488" cy="3413602"/>
          </a:xfrm>
        </p:spPr>
      </p:pic>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p:txBody>
          <a:bodyPr/>
          <a:lstStyle/>
          <a:p>
            <a:endParaRPr lang="en-US"/>
          </a:p>
        </p:txBody>
      </p:sp>
      <p:pic>
        <p:nvPicPr>
          <p:cNvPr id="9" name="Picture 8" descr="A screenshot of a cell phone&#10;&#10;Description automatically generated">
            <a:extLst>
              <a:ext uri="{FF2B5EF4-FFF2-40B4-BE49-F238E27FC236}">
                <a16:creationId xmlns:a16="http://schemas.microsoft.com/office/drawing/2014/main" id="{EDC835AA-6C12-5348-A19C-6D3EBD614EF9}"/>
              </a:ext>
            </a:extLst>
          </p:cNvPr>
          <p:cNvPicPr>
            <a:picLocks noChangeAspect="1"/>
          </p:cNvPicPr>
          <p:nvPr/>
        </p:nvPicPr>
        <p:blipFill>
          <a:blip r:embed="rId5"/>
          <a:stretch>
            <a:fillRect/>
          </a:stretch>
        </p:blipFill>
        <p:spPr>
          <a:xfrm>
            <a:off x="8021151" y="3537328"/>
            <a:ext cx="5473700" cy="20193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EC5C8B8-9CE6-AD43-BAEC-FD3262CC8032}"/>
              </a:ext>
            </a:extLst>
          </p:cNvPr>
          <p:cNvPicPr>
            <a:picLocks noChangeAspect="1"/>
          </p:cNvPicPr>
          <p:nvPr/>
        </p:nvPicPr>
        <p:blipFill>
          <a:blip r:embed="rId6"/>
          <a:stretch>
            <a:fillRect/>
          </a:stretch>
        </p:blipFill>
        <p:spPr>
          <a:xfrm>
            <a:off x="940297" y="1704295"/>
            <a:ext cx="4789136" cy="1916954"/>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D6D17824-C0C2-374E-B40F-32A2D7C7B2AD}"/>
              </a:ext>
            </a:extLst>
          </p:cNvPr>
          <p:cNvPicPr>
            <a:picLocks noChangeAspect="1"/>
          </p:cNvPicPr>
          <p:nvPr/>
        </p:nvPicPr>
        <p:blipFill>
          <a:blip r:embed="rId7"/>
          <a:stretch>
            <a:fillRect/>
          </a:stretch>
        </p:blipFill>
        <p:spPr>
          <a:xfrm>
            <a:off x="7256780" y="1528448"/>
            <a:ext cx="6642100" cy="1943100"/>
          </a:xfrm>
          <a:prstGeom prst="rect">
            <a:avLst/>
          </a:prstGeom>
        </p:spPr>
      </p:pic>
      <p:sp>
        <p:nvSpPr>
          <p:cNvPr id="15" name="Donut 14">
            <a:extLst>
              <a:ext uri="{FF2B5EF4-FFF2-40B4-BE49-F238E27FC236}">
                <a16:creationId xmlns:a16="http://schemas.microsoft.com/office/drawing/2014/main" id="{D9A63037-AE05-4F4B-828D-5B0370BB28F8}"/>
              </a:ext>
            </a:extLst>
          </p:cNvPr>
          <p:cNvSpPr/>
          <p:nvPr/>
        </p:nvSpPr>
        <p:spPr>
          <a:xfrm>
            <a:off x="516871" y="4999512"/>
            <a:ext cx="2178828" cy="296884"/>
          </a:xfrm>
          <a:prstGeom prst="donut">
            <a:avLst>
              <a:gd name="adj" fmla="val 8286"/>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Donut 15">
            <a:extLst>
              <a:ext uri="{FF2B5EF4-FFF2-40B4-BE49-F238E27FC236}">
                <a16:creationId xmlns:a16="http://schemas.microsoft.com/office/drawing/2014/main" id="{D45037F0-051B-CC4E-A99A-1C7CD3BD5F0C}"/>
              </a:ext>
            </a:extLst>
          </p:cNvPr>
          <p:cNvSpPr/>
          <p:nvPr/>
        </p:nvSpPr>
        <p:spPr>
          <a:xfrm>
            <a:off x="7576738" y="4868883"/>
            <a:ext cx="6261412" cy="687745"/>
          </a:xfrm>
          <a:prstGeom prst="donut">
            <a:avLst>
              <a:gd name="adj" fmla="val 8286"/>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7052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80843.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89207" y="0"/>
            <a:ext cx="14658013" cy="8229600"/>
          </a:xfrm>
          <a:prstGeom prst="rect">
            <a:avLst/>
          </a:prstGeom>
        </p:spPr>
      </p:pic>
      <p:sp>
        <p:nvSpPr>
          <p:cNvPr id="4" name="Rectangle 3"/>
          <p:cNvSpPr/>
          <p:nvPr/>
        </p:nvSpPr>
        <p:spPr>
          <a:xfrm>
            <a:off x="0" y="0"/>
            <a:ext cx="178414" cy="8229600"/>
          </a:xfrm>
          <a:prstGeom prst="rect">
            <a:avLst/>
          </a:prstGeom>
          <a:solidFill>
            <a:srgbClr val="B01C32">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Tree>
    <p:extLst>
      <p:ext uri="{BB962C8B-B14F-4D97-AF65-F5344CB8AC3E}">
        <p14:creationId xmlns:p14="http://schemas.microsoft.com/office/powerpoint/2010/main" val="188916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74769" y="2318981"/>
            <a:ext cx="8215921" cy="1724025"/>
          </a:xfrm>
        </p:spPr>
        <p:txBody>
          <a:bodyPr/>
          <a:lstStyle/>
          <a:p>
            <a:r>
              <a:rPr lang="en-US" sz="7200" dirty="0"/>
              <a:t>Nasopharyngeal PCR</a:t>
            </a:r>
            <a:endParaRPr lang="en-US" dirty="0"/>
          </a:p>
        </p:txBody>
      </p:sp>
      <p:sp>
        <p:nvSpPr>
          <p:cNvPr id="7" name="Text Placeholder 3">
            <a:extLst>
              <a:ext uri="{FF2B5EF4-FFF2-40B4-BE49-F238E27FC236}">
                <a16:creationId xmlns:a16="http://schemas.microsoft.com/office/drawing/2014/main" id="{AD68ABD9-6289-EE4C-8548-75A8E0DB1806}"/>
              </a:ext>
            </a:extLst>
          </p:cNvPr>
          <p:cNvSpPr>
            <a:spLocks noGrp="1"/>
          </p:cNvSpPr>
          <p:nvPr>
            <p:ph type="body" sz="quarter" idx="17"/>
          </p:nvPr>
        </p:nvSpPr>
        <p:spPr>
          <a:xfrm>
            <a:off x="2592525" y="7862425"/>
            <a:ext cx="1551080" cy="304800"/>
          </a:xfrm>
        </p:spPr>
        <p:txBody>
          <a:bodyPr/>
          <a:lstStyle/>
          <a:p>
            <a:r>
              <a:rPr lang="en-US" dirty="0"/>
              <a:t>@</a:t>
            </a:r>
            <a:r>
              <a:rPr lang="en-US" dirty="0" err="1"/>
              <a:t>UtahIMCMRS</a:t>
            </a:r>
            <a:endParaRPr lang="en-US" dirty="0"/>
          </a:p>
        </p:txBody>
      </p:sp>
    </p:spTree>
    <p:extLst>
      <p:ext uri="{BB962C8B-B14F-4D97-AF65-F5344CB8AC3E}">
        <p14:creationId xmlns:p14="http://schemas.microsoft.com/office/powerpoint/2010/main" val="170864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ell phone&#10;&#10;Description automatically generated">
            <a:extLst>
              <a:ext uri="{FF2B5EF4-FFF2-40B4-BE49-F238E27FC236}">
                <a16:creationId xmlns:a16="http://schemas.microsoft.com/office/drawing/2014/main" id="{74220808-D9A9-3843-AFC6-4513F30EB67E}"/>
              </a:ext>
            </a:extLst>
          </p:cNvPr>
          <p:cNvPicPr>
            <a:picLocks noChangeAspect="1"/>
          </p:cNvPicPr>
          <p:nvPr/>
        </p:nvPicPr>
        <p:blipFill>
          <a:blip r:embed="rId3"/>
          <a:stretch>
            <a:fillRect/>
          </a:stretch>
        </p:blipFill>
        <p:spPr>
          <a:xfrm>
            <a:off x="8089366" y="3867197"/>
            <a:ext cx="5848582" cy="3361254"/>
          </a:xfrm>
          <a:prstGeom prst="rect">
            <a:avLst/>
          </a:prstGeom>
        </p:spPr>
      </p:pic>
      <p:sp>
        <p:nvSpPr>
          <p:cNvPr id="2" name="Title 1"/>
          <p:cNvSpPr>
            <a:spLocks noGrp="1"/>
          </p:cNvSpPr>
          <p:nvPr>
            <p:ph type="title"/>
          </p:nvPr>
        </p:nvSpPr>
        <p:spPr/>
        <p:txBody>
          <a:bodyPr/>
          <a:lstStyle/>
          <a:p>
            <a:r>
              <a:rPr lang="en-US" dirty="0"/>
              <a:t>Test characteristics </a:t>
            </a:r>
            <a:r>
              <a:rPr lang="en-US" dirty="0">
                <a:solidFill>
                  <a:schemeClr val="bg1">
                    <a:lumMod val="50000"/>
                  </a:schemeClr>
                </a:solidFill>
              </a:rPr>
              <a:t>sensitivity</a:t>
            </a:r>
          </a:p>
        </p:txBody>
      </p:sp>
      <p:pic>
        <p:nvPicPr>
          <p:cNvPr id="8" name="Content Placeholder 7">
            <a:extLst>
              <a:ext uri="{FF2B5EF4-FFF2-40B4-BE49-F238E27FC236}">
                <a16:creationId xmlns:a16="http://schemas.microsoft.com/office/drawing/2014/main" id="{8032464E-BF05-8E46-80B0-FA36DBA51779}"/>
              </a:ext>
            </a:extLst>
          </p:cNvPr>
          <p:cNvPicPr>
            <a:picLocks noGrp="1" noChangeAspect="1"/>
          </p:cNvPicPr>
          <p:nvPr>
            <p:ph sz="half" idx="1"/>
          </p:nvPr>
        </p:nvPicPr>
        <p:blipFill>
          <a:blip r:embed="rId4"/>
          <a:stretch>
            <a:fillRect/>
          </a:stretch>
        </p:blipFill>
        <p:spPr>
          <a:xfrm>
            <a:off x="692452" y="1758242"/>
            <a:ext cx="5351463" cy="5351463"/>
          </a:xfrm>
          <a:prstGeom prst="rect">
            <a:avLst/>
          </a:prstGeom>
        </p:spPr>
      </p:pic>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p:txBody>
          <a:bodyPr/>
          <a:lstStyle/>
          <a:p>
            <a:r>
              <a:rPr lang="en-US" dirty="0" err="1"/>
              <a:t>Radiopedia</a:t>
            </a:r>
            <a:r>
              <a:rPr lang="en-US" dirty="0"/>
              <a:t>, </a:t>
            </a:r>
            <a:r>
              <a:rPr lang="en-US" dirty="0">
                <a:hlinkClick r:id="rId5"/>
              </a:rPr>
              <a:t>https://www.fda.gov/media/136314/download</a:t>
            </a:r>
            <a:endParaRPr lang="en-US" dirty="0"/>
          </a:p>
        </p:txBody>
      </p:sp>
      <p:sp>
        <p:nvSpPr>
          <p:cNvPr id="9" name="Frame 8">
            <a:extLst>
              <a:ext uri="{FF2B5EF4-FFF2-40B4-BE49-F238E27FC236}">
                <a16:creationId xmlns:a16="http://schemas.microsoft.com/office/drawing/2014/main" id="{E51CB7B4-251A-784D-84AD-476475D6080A}"/>
              </a:ext>
            </a:extLst>
          </p:cNvPr>
          <p:cNvSpPr/>
          <p:nvPr/>
        </p:nvSpPr>
        <p:spPr>
          <a:xfrm>
            <a:off x="1710047" y="2246489"/>
            <a:ext cx="1417562" cy="4572000"/>
          </a:xfrm>
          <a:prstGeom prst="frame">
            <a:avLst>
              <a:gd name="adj1" fmla="val 397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pic>
        <p:nvPicPr>
          <p:cNvPr id="13" name="Picture 12" descr="A screenshot of a cell phone&#10;&#10;Description automatically generated">
            <a:extLst>
              <a:ext uri="{FF2B5EF4-FFF2-40B4-BE49-F238E27FC236}">
                <a16:creationId xmlns:a16="http://schemas.microsoft.com/office/drawing/2014/main" id="{D8FBA697-18AC-C347-9D4C-41F41705F3E6}"/>
              </a:ext>
            </a:extLst>
          </p:cNvPr>
          <p:cNvPicPr>
            <a:picLocks noChangeAspect="1"/>
          </p:cNvPicPr>
          <p:nvPr/>
        </p:nvPicPr>
        <p:blipFill>
          <a:blip r:embed="rId6"/>
          <a:stretch>
            <a:fillRect/>
          </a:stretch>
        </p:blipFill>
        <p:spPr>
          <a:xfrm>
            <a:off x="7751744" y="1712775"/>
            <a:ext cx="5096884" cy="2585110"/>
          </a:xfrm>
          <a:prstGeom prst="rect">
            <a:avLst/>
          </a:prstGeom>
        </p:spPr>
      </p:pic>
      <p:sp>
        <p:nvSpPr>
          <p:cNvPr id="17" name="Frame 16">
            <a:extLst>
              <a:ext uri="{FF2B5EF4-FFF2-40B4-BE49-F238E27FC236}">
                <a16:creationId xmlns:a16="http://schemas.microsoft.com/office/drawing/2014/main" id="{2D4DC035-D6D0-F240-97E1-7ED62457F74C}"/>
              </a:ext>
            </a:extLst>
          </p:cNvPr>
          <p:cNvSpPr/>
          <p:nvPr/>
        </p:nvSpPr>
        <p:spPr>
          <a:xfrm>
            <a:off x="8467107" y="4352300"/>
            <a:ext cx="2885704" cy="267195"/>
          </a:xfrm>
          <a:prstGeom prst="fram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14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a:t>
            </a:r>
            <a:r>
              <a:rPr lang="en-US" dirty="0">
                <a:solidFill>
                  <a:schemeClr val="bg1">
                    <a:lumMod val="50000"/>
                  </a:schemeClr>
                </a:solidFill>
              </a:rPr>
              <a:t>Sensitivity</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a:xfrm>
            <a:off x="5735782" y="7486650"/>
            <a:ext cx="8894619" cy="369888"/>
          </a:xfrm>
        </p:spPr>
        <p:txBody>
          <a:bodyPr/>
          <a:lstStyle/>
          <a:p>
            <a:r>
              <a:rPr lang="en-US" altLang="en-US" dirty="0">
                <a:ea typeface="Arial Unicode MS" panose="020B0604020202020204" pitchFamily="34" charset="-128"/>
                <a:cs typeface="Arial Unicode MS" panose="020B0604020202020204" pitchFamily="34" charset="-128"/>
              </a:rPr>
              <a:t>FM Marty et al. N </a:t>
            </a:r>
            <a:r>
              <a:rPr lang="en-US" altLang="en-US" dirty="0" err="1">
                <a:ea typeface="Arial Unicode MS" panose="020B0604020202020204" pitchFamily="34" charset="-128"/>
                <a:cs typeface="Arial Unicode MS" panose="020B0604020202020204" pitchFamily="34" charset="-128"/>
              </a:rPr>
              <a:t>Engl</a:t>
            </a:r>
            <a:r>
              <a:rPr lang="en-US" altLang="en-US" dirty="0">
                <a:ea typeface="Arial Unicode MS" panose="020B0604020202020204" pitchFamily="34" charset="-128"/>
                <a:cs typeface="Arial Unicode MS" panose="020B0604020202020204" pitchFamily="34" charset="-128"/>
              </a:rPr>
              <a:t> J Med 2020 // L Zou et al. N </a:t>
            </a:r>
            <a:r>
              <a:rPr lang="en-US" altLang="en-US" dirty="0" err="1">
                <a:ea typeface="Arial Unicode MS" panose="020B0604020202020204" pitchFamily="34" charset="-128"/>
                <a:cs typeface="Arial Unicode MS" panose="020B0604020202020204" pitchFamily="34" charset="-128"/>
              </a:rPr>
              <a:t>Engl</a:t>
            </a:r>
            <a:r>
              <a:rPr lang="en-US" altLang="en-US" dirty="0">
                <a:ea typeface="Arial Unicode MS" panose="020B0604020202020204" pitchFamily="34" charset="-128"/>
                <a:cs typeface="Arial Unicode MS" panose="020B0604020202020204" pitchFamily="34" charset="-128"/>
              </a:rPr>
              <a:t> J Med 2020;382:1177-1179 // DOI </a:t>
            </a:r>
            <a:r>
              <a:rPr lang="en-US" dirty="0"/>
              <a:t>10.1164/rccm.202003-0572LE</a:t>
            </a:r>
          </a:p>
          <a:p>
            <a:endParaRPr lang="en-US" dirty="0"/>
          </a:p>
        </p:txBody>
      </p:sp>
      <p:pic>
        <p:nvPicPr>
          <p:cNvPr id="9" name="Picture 8" descr="A screenshot of a map&#10;&#10;Description automatically generated">
            <a:extLst>
              <a:ext uri="{FF2B5EF4-FFF2-40B4-BE49-F238E27FC236}">
                <a16:creationId xmlns:a16="http://schemas.microsoft.com/office/drawing/2014/main" id="{A7B682AE-53D9-6641-963E-42895794574E}"/>
              </a:ext>
            </a:extLst>
          </p:cNvPr>
          <p:cNvPicPr>
            <a:picLocks noChangeAspect="1"/>
          </p:cNvPicPr>
          <p:nvPr/>
        </p:nvPicPr>
        <p:blipFill>
          <a:blip r:embed="rId3"/>
          <a:stretch>
            <a:fillRect/>
          </a:stretch>
        </p:blipFill>
        <p:spPr>
          <a:xfrm>
            <a:off x="4238607" y="3816589"/>
            <a:ext cx="7731719" cy="3379047"/>
          </a:xfrm>
          <a:prstGeom prst="rect">
            <a:avLst/>
          </a:prstGeom>
        </p:spPr>
      </p:pic>
      <p:pic>
        <p:nvPicPr>
          <p:cNvPr id="7" name="Picture 3">
            <a:extLst>
              <a:ext uri="{FF2B5EF4-FFF2-40B4-BE49-F238E27FC236}">
                <a16:creationId xmlns:a16="http://schemas.microsoft.com/office/drawing/2014/main" id="{A91E03A8-D4F6-1B46-A763-E0CBD4473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4828" y="1708156"/>
            <a:ext cx="2683823" cy="4813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3">
            <a:extLst>
              <a:ext uri="{FF2B5EF4-FFF2-40B4-BE49-F238E27FC236}">
                <a16:creationId xmlns:a16="http://schemas.microsoft.com/office/drawing/2014/main" id="{5FBEBC13-8BE7-454D-B4B7-C6901CCBC6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749" y="2362157"/>
            <a:ext cx="4383893" cy="35052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itle 1">
            <a:extLst>
              <a:ext uri="{FF2B5EF4-FFF2-40B4-BE49-F238E27FC236}">
                <a16:creationId xmlns:a16="http://schemas.microsoft.com/office/drawing/2014/main" id="{0758E21C-A901-E742-B709-A6697E775C34}"/>
              </a:ext>
            </a:extLst>
          </p:cNvPr>
          <p:cNvSpPr txBox="1">
            <a:spLocks/>
          </p:cNvSpPr>
          <p:nvPr/>
        </p:nvSpPr>
        <p:spPr>
          <a:xfrm>
            <a:off x="5735782" y="2362157"/>
            <a:ext cx="4963886" cy="1536166"/>
          </a:xfrm>
          <a:prstGeom prst="rect">
            <a:avLst/>
          </a:prstGeom>
        </p:spPr>
        <p:txBody>
          <a:bodyPr/>
          <a:lst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a:lstStyle>
          <a:p>
            <a:pPr algn="ctr"/>
            <a:r>
              <a:rPr lang="en-US" sz="3600" dirty="0">
                <a:solidFill>
                  <a:schemeClr val="bg1">
                    <a:lumMod val="50000"/>
                  </a:schemeClr>
                </a:solidFill>
              </a:rPr>
              <a:t>Better than 85%</a:t>
            </a:r>
          </a:p>
          <a:p>
            <a:pPr algn="ctr"/>
            <a:r>
              <a:rPr lang="en-US" sz="3600" dirty="0">
                <a:solidFill>
                  <a:schemeClr val="bg1">
                    <a:lumMod val="50000"/>
                  </a:schemeClr>
                </a:solidFill>
              </a:rPr>
              <a:t> (probably much better)</a:t>
            </a:r>
          </a:p>
          <a:p>
            <a:endParaRPr lang="en-US" dirty="0">
              <a:solidFill>
                <a:schemeClr val="bg1">
                  <a:lumMod val="50000"/>
                </a:schemeClr>
              </a:solidFill>
            </a:endParaRPr>
          </a:p>
        </p:txBody>
      </p:sp>
    </p:spTree>
    <p:extLst>
      <p:ext uri="{BB962C8B-B14F-4D97-AF65-F5344CB8AC3E}">
        <p14:creationId xmlns:p14="http://schemas.microsoft.com/office/powerpoint/2010/main" val="187213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7">
            <a:extLst>
              <a:ext uri="{FF2B5EF4-FFF2-40B4-BE49-F238E27FC236}">
                <a16:creationId xmlns:a16="http://schemas.microsoft.com/office/drawing/2014/main" id="{11048ED4-A9FC-4449-BB7F-F0B8D52067AB}"/>
              </a:ext>
            </a:extLst>
          </p:cNvPr>
          <p:cNvPicPr>
            <a:picLocks noGrp="1" noChangeAspect="1"/>
          </p:cNvPicPr>
          <p:nvPr>
            <p:ph sz="half" idx="1"/>
          </p:nvPr>
        </p:nvPicPr>
        <p:blipFill>
          <a:blip r:embed="rId3"/>
          <a:stretch>
            <a:fillRect/>
          </a:stretch>
        </p:blipFill>
        <p:spPr>
          <a:xfrm>
            <a:off x="1058786" y="1744556"/>
            <a:ext cx="5351463" cy="5351463"/>
          </a:xfrm>
          <a:prstGeom prst="rect">
            <a:avLst/>
          </a:prstGeom>
        </p:spPr>
      </p:pic>
      <p:sp>
        <p:nvSpPr>
          <p:cNvPr id="2" name="Title 1"/>
          <p:cNvSpPr>
            <a:spLocks noGrp="1"/>
          </p:cNvSpPr>
          <p:nvPr>
            <p:ph type="title"/>
          </p:nvPr>
        </p:nvSpPr>
        <p:spPr/>
        <p:txBody>
          <a:bodyPr/>
          <a:lstStyle/>
          <a:p>
            <a:r>
              <a:rPr lang="en-US" dirty="0"/>
              <a:t>Sensitivity </a:t>
            </a:r>
            <a:r>
              <a:rPr lang="en-US" dirty="0">
                <a:solidFill>
                  <a:schemeClr val="bg1">
                    <a:lumMod val="50000"/>
                  </a:schemeClr>
                </a:solidFill>
              </a:rPr>
              <a:t>vs positive predictive value</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p:txBody>
          <a:bodyPr/>
          <a:lstStyle/>
          <a:p>
            <a:endParaRPr lang="en-US"/>
          </a:p>
        </p:txBody>
      </p:sp>
      <p:sp>
        <p:nvSpPr>
          <p:cNvPr id="10" name="Frame 9">
            <a:extLst>
              <a:ext uri="{FF2B5EF4-FFF2-40B4-BE49-F238E27FC236}">
                <a16:creationId xmlns:a16="http://schemas.microsoft.com/office/drawing/2014/main" id="{2FD4E7FA-D1C5-9349-9367-4B46B1FCAE17}"/>
              </a:ext>
            </a:extLst>
          </p:cNvPr>
          <p:cNvSpPr/>
          <p:nvPr/>
        </p:nvSpPr>
        <p:spPr>
          <a:xfrm>
            <a:off x="2066307" y="2234614"/>
            <a:ext cx="1417562" cy="4572000"/>
          </a:xfrm>
          <a:prstGeom prst="frame">
            <a:avLst>
              <a:gd name="adj1" fmla="val 397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pic>
        <p:nvPicPr>
          <p:cNvPr id="11" name="Content Placeholder 7">
            <a:extLst>
              <a:ext uri="{FF2B5EF4-FFF2-40B4-BE49-F238E27FC236}">
                <a16:creationId xmlns:a16="http://schemas.microsoft.com/office/drawing/2014/main" id="{257E7730-AEA4-FD45-817F-118ACE8709FD}"/>
              </a:ext>
            </a:extLst>
          </p:cNvPr>
          <p:cNvPicPr>
            <a:picLocks noChangeAspect="1"/>
          </p:cNvPicPr>
          <p:nvPr/>
        </p:nvPicPr>
        <p:blipFill>
          <a:blip r:embed="rId3"/>
          <a:stretch>
            <a:fillRect/>
          </a:stretch>
        </p:blipFill>
        <p:spPr>
          <a:xfrm>
            <a:off x="7212630" y="1744556"/>
            <a:ext cx="5351463" cy="5351463"/>
          </a:xfrm>
          <a:prstGeom prst="rect">
            <a:avLst/>
          </a:prstGeom>
        </p:spPr>
      </p:pic>
      <p:sp>
        <p:nvSpPr>
          <p:cNvPr id="12" name="Frame 11">
            <a:extLst>
              <a:ext uri="{FF2B5EF4-FFF2-40B4-BE49-F238E27FC236}">
                <a16:creationId xmlns:a16="http://schemas.microsoft.com/office/drawing/2014/main" id="{CF80AFE1-A447-6840-BD8B-9ACA61C3CC4C}"/>
              </a:ext>
            </a:extLst>
          </p:cNvPr>
          <p:cNvSpPr/>
          <p:nvPr/>
        </p:nvSpPr>
        <p:spPr>
          <a:xfrm>
            <a:off x="7609626" y="2719335"/>
            <a:ext cx="4954467" cy="1496405"/>
          </a:xfrm>
          <a:prstGeom prst="frame">
            <a:avLst>
              <a:gd name="adj1" fmla="val 397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13" name="Title 1">
            <a:extLst>
              <a:ext uri="{FF2B5EF4-FFF2-40B4-BE49-F238E27FC236}">
                <a16:creationId xmlns:a16="http://schemas.microsoft.com/office/drawing/2014/main" id="{A02B9440-9E90-4546-A369-41B84F451107}"/>
              </a:ext>
            </a:extLst>
          </p:cNvPr>
          <p:cNvSpPr txBox="1">
            <a:spLocks/>
          </p:cNvSpPr>
          <p:nvPr/>
        </p:nvSpPr>
        <p:spPr>
          <a:xfrm>
            <a:off x="11624374" y="1827071"/>
            <a:ext cx="5584173" cy="892264"/>
          </a:xfrm>
          <a:prstGeom prst="rect">
            <a:avLst/>
          </a:prstGeom>
        </p:spPr>
        <p:txBody>
          <a:bodyPr/>
          <a:lst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a:lstStyle>
          <a:p>
            <a:r>
              <a:rPr lang="en-US" sz="2400" dirty="0"/>
              <a:t>Depends on! </a:t>
            </a:r>
            <a:endParaRPr lang="en-US" sz="2400" dirty="0">
              <a:solidFill>
                <a:schemeClr val="bg1">
                  <a:lumMod val="50000"/>
                </a:schemeClr>
              </a:solidFill>
            </a:endParaRPr>
          </a:p>
        </p:txBody>
      </p:sp>
      <p:cxnSp>
        <p:nvCxnSpPr>
          <p:cNvPr id="15" name="Straight Arrow Connector 14">
            <a:extLst>
              <a:ext uri="{FF2B5EF4-FFF2-40B4-BE49-F238E27FC236}">
                <a16:creationId xmlns:a16="http://schemas.microsoft.com/office/drawing/2014/main" id="{6DC00A2A-42FD-0C4E-AEFE-5BA3CA6628F0}"/>
              </a:ext>
            </a:extLst>
          </p:cNvPr>
          <p:cNvCxnSpPr/>
          <p:nvPr/>
        </p:nvCxnSpPr>
        <p:spPr>
          <a:xfrm flipH="1">
            <a:off x="10866803" y="2234614"/>
            <a:ext cx="725438" cy="23545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BA6E9E2-7A16-0C4C-BBB5-4D61DF335B98}"/>
              </a:ext>
            </a:extLst>
          </p:cNvPr>
          <p:cNvCxnSpPr>
            <a:cxnSpLocks/>
          </p:cNvCxnSpPr>
          <p:nvPr/>
        </p:nvCxnSpPr>
        <p:spPr>
          <a:xfrm flipH="1">
            <a:off x="9547761" y="2059060"/>
            <a:ext cx="2012346" cy="41100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7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ratios </a:t>
            </a:r>
            <a:r>
              <a:rPr lang="en-US" dirty="0">
                <a:solidFill>
                  <a:schemeClr val="bg1">
                    <a:lumMod val="50000"/>
                  </a:schemeClr>
                </a:solidFill>
              </a:rPr>
              <a:t>patient-level metric</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a:xfrm>
            <a:off x="6056416" y="6876547"/>
            <a:ext cx="8241476" cy="369888"/>
          </a:xfrm>
        </p:spPr>
        <p:txBody>
          <a:bodyPr/>
          <a:lstStyle/>
          <a:p>
            <a:br>
              <a:rPr lang="en-US" dirty="0"/>
            </a:br>
            <a:endParaRPr lang="en-US" dirty="0"/>
          </a:p>
          <a:p>
            <a:r>
              <a:rPr lang="en-US" dirty="0" err="1"/>
              <a:t>Ranji</a:t>
            </a:r>
            <a:r>
              <a:rPr lang="en-US" dirty="0"/>
              <a:t> SR, </a:t>
            </a:r>
            <a:r>
              <a:rPr lang="en-US" dirty="0" err="1"/>
              <a:t>Shojania</a:t>
            </a:r>
            <a:r>
              <a:rPr lang="en-US" dirty="0"/>
              <a:t> KG, Trowbridge RL, Auerbach AD, Impact of CT on PE Diagnosis. </a:t>
            </a:r>
            <a:r>
              <a:rPr lang="en-US" i="1" dirty="0"/>
              <a:t>J. Hosp. Med</a:t>
            </a:r>
            <a:r>
              <a:rPr lang="en-US" dirty="0"/>
              <a:t> 2006;2;81-87. Jack Penner, MD - </a:t>
            </a:r>
            <a:r>
              <a:rPr lang="en-US" dirty="0">
                <a:hlinkClick r:id="rId3"/>
              </a:rPr>
              <a:t>https://clinicalproblemsolving.com/2020/02/09/clinical-reasoning-corner-likelihood-ratios/</a:t>
            </a:r>
            <a:endParaRPr lang="en-US" dirty="0"/>
          </a:p>
        </p:txBody>
      </p:sp>
      <p:pic>
        <p:nvPicPr>
          <p:cNvPr id="4" name="Picture 3">
            <a:extLst>
              <a:ext uri="{FF2B5EF4-FFF2-40B4-BE49-F238E27FC236}">
                <a16:creationId xmlns:a16="http://schemas.microsoft.com/office/drawing/2014/main" id="{EDE6DF15-E55E-514A-B047-BCDBAB6F004A}"/>
              </a:ext>
            </a:extLst>
          </p:cNvPr>
          <p:cNvPicPr>
            <a:picLocks noChangeAspect="1"/>
          </p:cNvPicPr>
          <p:nvPr/>
        </p:nvPicPr>
        <p:blipFill>
          <a:blip r:embed="rId4"/>
          <a:stretch>
            <a:fillRect/>
          </a:stretch>
        </p:blipFill>
        <p:spPr>
          <a:xfrm>
            <a:off x="731520" y="5232954"/>
            <a:ext cx="7444834" cy="1512232"/>
          </a:xfrm>
          <a:prstGeom prst="rect">
            <a:avLst/>
          </a:prstGeom>
        </p:spPr>
      </p:pic>
      <p:pic>
        <p:nvPicPr>
          <p:cNvPr id="5" name="Picture 4">
            <a:extLst>
              <a:ext uri="{FF2B5EF4-FFF2-40B4-BE49-F238E27FC236}">
                <a16:creationId xmlns:a16="http://schemas.microsoft.com/office/drawing/2014/main" id="{632C285A-7953-E94D-9E58-ACB738F627CF}"/>
              </a:ext>
            </a:extLst>
          </p:cNvPr>
          <p:cNvPicPr>
            <a:picLocks noChangeAspect="1"/>
          </p:cNvPicPr>
          <p:nvPr/>
        </p:nvPicPr>
        <p:blipFill>
          <a:blip r:embed="rId5"/>
          <a:stretch>
            <a:fillRect/>
          </a:stretch>
        </p:blipFill>
        <p:spPr>
          <a:xfrm>
            <a:off x="8748572" y="5227650"/>
            <a:ext cx="5150308" cy="1512232"/>
          </a:xfrm>
          <a:prstGeom prst="rect">
            <a:avLst/>
          </a:prstGeom>
        </p:spPr>
      </p:pic>
      <p:pic>
        <p:nvPicPr>
          <p:cNvPr id="9" name="Picture 8">
            <a:extLst>
              <a:ext uri="{FF2B5EF4-FFF2-40B4-BE49-F238E27FC236}">
                <a16:creationId xmlns:a16="http://schemas.microsoft.com/office/drawing/2014/main" id="{EE2087CC-40CD-674D-BE5D-6A3F6979848E}"/>
              </a:ext>
            </a:extLst>
          </p:cNvPr>
          <p:cNvPicPr>
            <a:picLocks noChangeAspect="1"/>
          </p:cNvPicPr>
          <p:nvPr/>
        </p:nvPicPr>
        <p:blipFill>
          <a:blip r:embed="rId6"/>
          <a:stretch>
            <a:fillRect/>
          </a:stretch>
        </p:blipFill>
        <p:spPr>
          <a:xfrm>
            <a:off x="2592763" y="2155033"/>
            <a:ext cx="9118600" cy="2667000"/>
          </a:xfrm>
          <a:prstGeom prst="rect">
            <a:avLst/>
          </a:prstGeom>
        </p:spPr>
      </p:pic>
    </p:spTree>
    <p:extLst>
      <p:ext uri="{BB962C8B-B14F-4D97-AF65-F5344CB8AC3E}">
        <p14:creationId xmlns:p14="http://schemas.microsoft.com/office/powerpoint/2010/main" val="307502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examples </a:t>
            </a:r>
            <a:r>
              <a:rPr lang="en-US" dirty="0" err="1">
                <a:solidFill>
                  <a:schemeClr val="bg1">
                    <a:lumMod val="50000"/>
                  </a:schemeClr>
                </a:solidFill>
              </a:rPr>
              <a:t>CoVID</a:t>
            </a:r>
            <a:r>
              <a:rPr lang="en-US" dirty="0">
                <a:solidFill>
                  <a:schemeClr val="bg1">
                    <a:lumMod val="50000"/>
                  </a:schemeClr>
                </a:solidFill>
              </a:rPr>
              <a:t> rule outs</a:t>
            </a:r>
          </a:p>
        </p:txBody>
      </p:sp>
      <p:pic>
        <p:nvPicPr>
          <p:cNvPr id="7" name="Content Placeholder 6" descr="A screenshot of a social media post&#10;&#10;Description automatically generated">
            <a:extLst>
              <a:ext uri="{FF2B5EF4-FFF2-40B4-BE49-F238E27FC236}">
                <a16:creationId xmlns:a16="http://schemas.microsoft.com/office/drawing/2014/main" id="{1BF38766-723C-904B-87A2-410D5BC4895C}"/>
              </a:ext>
            </a:extLst>
          </p:cNvPr>
          <p:cNvPicPr>
            <a:picLocks noGrp="1" noChangeAspect="1"/>
          </p:cNvPicPr>
          <p:nvPr>
            <p:ph sz="half" idx="1"/>
          </p:nvPr>
        </p:nvPicPr>
        <p:blipFill>
          <a:blip r:embed="rId3"/>
          <a:stretch>
            <a:fillRect/>
          </a:stretch>
        </p:blipFill>
        <p:spPr>
          <a:xfrm>
            <a:off x="2241242" y="1487144"/>
            <a:ext cx="10147915" cy="5866287"/>
          </a:xfrm>
        </p:spPr>
      </p:pic>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p:txBody>
          <a:bodyPr/>
          <a:lstStyle/>
          <a:p>
            <a:r>
              <a:rPr lang="en-US" dirty="0">
                <a:hlinkClick r:id="rId4"/>
              </a:rPr>
              <a:t>https://calculator.testingwisely.com/playground/5/90/90/all</a:t>
            </a:r>
            <a:endParaRPr lang="en-US" dirty="0"/>
          </a:p>
        </p:txBody>
      </p:sp>
      <p:sp>
        <p:nvSpPr>
          <p:cNvPr id="9" name="Title 1">
            <a:extLst>
              <a:ext uri="{FF2B5EF4-FFF2-40B4-BE49-F238E27FC236}">
                <a16:creationId xmlns:a16="http://schemas.microsoft.com/office/drawing/2014/main" id="{1D2E2313-6912-E64C-937A-48ADDAAB7551}"/>
              </a:ext>
            </a:extLst>
          </p:cNvPr>
          <p:cNvSpPr txBox="1">
            <a:spLocks/>
          </p:cNvSpPr>
          <p:nvPr/>
        </p:nvSpPr>
        <p:spPr>
          <a:xfrm>
            <a:off x="722826" y="1732069"/>
            <a:ext cx="2151003" cy="659444"/>
          </a:xfrm>
          <a:prstGeom prst="rect">
            <a:avLst/>
          </a:prstGeom>
        </p:spPr>
        <p:txBody>
          <a:bodyPr/>
          <a:lst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a:lstStyle>
          <a:p>
            <a:r>
              <a:rPr lang="en-US" sz="2400" dirty="0"/>
              <a:t>Case 1</a:t>
            </a:r>
            <a:endParaRPr lang="en-US" sz="2400" dirty="0">
              <a:solidFill>
                <a:schemeClr val="bg1">
                  <a:lumMod val="50000"/>
                </a:schemeClr>
              </a:solidFill>
            </a:endParaRPr>
          </a:p>
        </p:txBody>
      </p:sp>
      <p:sp>
        <p:nvSpPr>
          <p:cNvPr id="8" name="Title 1">
            <a:extLst>
              <a:ext uri="{FF2B5EF4-FFF2-40B4-BE49-F238E27FC236}">
                <a16:creationId xmlns:a16="http://schemas.microsoft.com/office/drawing/2014/main" id="{74E67BE9-FBB6-3040-A451-18D6812FC7E1}"/>
              </a:ext>
            </a:extLst>
          </p:cNvPr>
          <p:cNvSpPr txBox="1">
            <a:spLocks/>
          </p:cNvSpPr>
          <p:nvPr/>
        </p:nvSpPr>
        <p:spPr>
          <a:xfrm>
            <a:off x="140170" y="3052138"/>
            <a:ext cx="2245843" cy="1257104"/>
          </a:xfrm>
          <a:prstGeom prst="rect">
            <a:avLst/>
          </a:prstGeom>
        </p:spPr>
        <p:txBody>
          <a:bodyPr/>
          <a:lst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a:lstStyle>
          <a:p>
            <a:r>
              <a:rPr lang="en-US" sz="2000" dirty="0"/>
              <a:t>Guesses! Play around with your own </a:t>
            </a:r>
            <a:endParaRPr lang="en-US" sz="2000" dirty="0">
              <a:solidFill>
                <a:schemeClr val="bg1">
                  <a:lumMod val="50000"/>
                </a:schemeClr>
              </a:solidFill>
            </a:endParaRPr>
          </a:p>
        </p:txBody>
      </p:sp>
      <p:cxnSp>
        <p:nvCxnSpPr>
          <p:cNvPr id="10" name="Straight Arrow Connector 9">
            <a:extLst>
              <a:ext uri="{FF2B5EF4-FFF2-40B4-BE49-F238E27FC236}">
                <a16:creationId xmlns:a16="http://schemas.microsoft.com/office/drawing/2014/main" id="{18929DA9-EB87-3949-A9E2-704B2F2083BB}"/>
              </a:ext>
            </a:extLst>
          </p:cNvPr>
          <p:cNvCxnSpPr>
            <a:cxnSpLocks/>
          </p:cNvCxnSpPr>
          <p:nvPr/>
        </p:nvCxnSpPr>
        <p:spPr>
          <a:xfrm flipV="1">
            <a:off x="1428872" y="4075764"/>
            <a:ext cx="814863" cy="39036"/>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0D7B8A88-3DE0-B542-8B2C-9D13D46BB65F}"/>
              </a:ext>
            </a:extLst>
          </p:cNvPr>
          <p:cNvCxnSpPr>
            <a:cxnSpLocks/>
          </p:cNvCxnSpPr>
          <p:nvPr/>
        </p:nvCxnSpPr>
        <p:spPr>
          <a:xfrm>
            <a:off x="1104900" y="4214784"/>
            <a:ext cx="1136342" cy="560292"/>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92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examples </a:t>
            </a:r>
            <a:r>
              <a:rPr lang="en-US" dirty="0" err="1">
                <a:solidFill>
                  <a:schemeClr val="bg1">
                    <a:lumMod val="50000"/>
                  </a:schemeClr>
                </a:solidFill>
              </a:rPr>
              <a:t>CoVID</a:t>
            </a:r>
            <a:r>
              <a:rPr lang="en-US" dirty="0">
                <a:solidFill>
                  <a:schemeClr val="bg1">
                    <a:lumMod val="50000"/>
                  </a:schemeClr>
                </a:solidFill>
              </a:rPr>
              <a:t> rule outs</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p:txBody>
          <a:bodyPr/>
          <a:lstStyle/>
          <a:p>
            <a:r>
              <a:rPr lang="en-US" dirty="0">
                <a:hlinkClick r:id="rId3"/>
              </a:rPr>
              <a:t>https://calculator.testingwisely.com/playground/5/90/90/all</a:t>
            </a:r>
            <a:endParaRPr lang="en-US" dirty="0"/>
          </a:p>
        </p:txBody>
      </p:sp>
      <p:sp>
        <p:nvSpPr>
          <p:cNvPr id="9" name="Title 1">
            <a:extLst>
              <a:ext uri="{FF2B5EF4-FFF2-40B4-BE49-F238E27FC236}">
                <a16:creationId xmlns:a16="http://schemas.microsoft.com/office/drawing/2014/main" id="{1D2E2313-6912-E64C-937A-48ADDAAB7551}"/>
              </a:ext>
            </a:extLst>
          </p:cNvPr>
          <p:cNvSpPr txBox="1">
            <a:spLocks/>
          </p:cNvSpPr>
          <p:nvPr/>
        </p:nvSpPr>
        <p:spPr>
          <a:xfrm>
            <a:off x="722826" y="1732069"/>
            <a:ext cx="2151003" cy="659444"/>
          </a:xfrm>
          <a:prstGeom prst="rect">
            <a:avLst/>
          </a:prstGeom>
        </p:spPr>
        <p:txBody>
          <a:bodyPr/>
          <a:lst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a:lstStyle>
          <a:p>
            <a:r>
              <a:rPr lang="en-US" sz="2400" dirty="0"/>
              <a:t>Case 1</a:t>
            </a:r>
            <a:endParaRPr lang="en-US" sz="2400" dirty="0">
              <a:solidFill>
                <a:schemeClr val="bg1">
                  <a:lumMod val="50000"/>
                </a:schemeClr>
              </a:solidFill>
            </a:endParaRPr>
          </a:p>
        </p:txBody>
      </p:sp>
      <p:pic>
        <p:nvPicPr>
          <p:cNvPr id="13" name="Content Placeholder 12" descr="A screenshot of a social media post&#10;&#10;Description automatically generated">
            <a:extLst>
              <a:ext uri="{FF2B5EF4-FFF2-40B4-BE49-F238E27FC236}">
                <a16:creationId xmlns:a16="http://schemas.microsoft.com/office/drawing/2014/main" id="{EFD9C0BD-36FD-694F-AE62-1EE13624049F}"/>
              </a:ext>
            </a:extLst>
          </p:cNvPr>
          <p:cNvPicPr>
            <a:picLocks noGrp="1" noChangeAspect="1"/>
          </p:cNvPicPr>
          <p:nvPr>
            <p:ph sz="half" idx="1"/>
          </p:nvPr>
        </p:nvPicPr>
        <p:blipFill>
          <a:blip r:embed="rId4"/>
          <a:stretch>
            <a:fillRect/>
          </a:stretch>
        </p:blipFill>
        <p:spPr>
          <a:xfrm>
            <a:off x="2107087" y="1546249"/>
            <a:ext cx="10402107" cy="5887699"/>
          </a:xfrm>
        </p:spPr>
      </p:pic>
    </p:spTree>
    <p:extLst>
      <p:ext uri="{BB962C8B-B14F-4D97-AF65-F5344CB8AC3E}">
        <p14:creationId xmlns:p14="http://schemas.microsoft.com/office/powerpoint/2010/main" val="42200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examples </a:t>
            </a:r>
            <a:r>
              <a:rPr lang="en-US" dirty="0" err="1">
                <a:solidFill>
                  <a:schemeClr val="bg1">
                    <a:lumMod val="50000"/>
                  </a:schemeClr>
                </a:solidFill>
              </a:rPr>
              <a:t>CoVID</a:t>
            </a:r>
            <a:r>
              <a:rPr lang="en-US" dirty="0">
                <a:solidFill>
                  <a:schemeClr val="bg1">
                    <a:lumMod val="50000"/>
                  </a:schemeClr>
                </a:solidFill>
              </a:rPr>
              <a:t> rule outs</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p:txBody>
          <a:bodyPr/>
          <a:lstStyle/>
          <a:p>
            <a:r>
              <a:rPr lang="en-US" dirty="0">
                <a:hlinkClick r:id="rId3"/>
              </a:rPr>
              <a:t>https://calculator.testingwisely.com/playground/5/90/90/all</a:t>
            </a:r>
            <a:endParaRPr lang="en-US" dirty="0"/>
          </a:p>
        </p:txBody>
      </p:sp>
      <p:sp>
        <p:nvSpPr>
          <p:cNvPr id="9" name="Title 1">
            <a:extLst>
              <a:ext uri="{FF2B5EF4-FFF2-40B4-BE49-F238E27FC236}">
                <a16:creationId xmlns:a16="http://schemas.microsoft.com/office/drawing/2014/main" id="{1D2E2313-6912-E64C-937A-48ADDAAB7551}"/>
              </a:ext>
            </a:extLst>
          </p:cNvPr>
          <p:cNvSpPr txBox="1">
            <a:spLocks/>
          </p:cNvSpPr>
          <p:nvPr/>
        </p:nvSpPr>
        <p:spPr>
          <a:xfrm>
            <a:off x="722826" y="1732069"/>
            <a:ext cx="2151003" cy="659444"/>
          </a:xfrm>
          <a:prstGeom prst="rect">
            <a:avLst/>
          </a:prstGeom>
        </p:spPr>
        <p:txBody>
          <a:bodyPr/>
          <a:lst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a:lstStyle>
          <a:p>
            <a:r>
              <a:rPr lang="en-US" sz="2400" dirty="0"/>
              <a:t>Case 2</a:t>
            </a:r>
            <a:endParaRPr lang="en-US" sz="2400" dirty="0">
              <a:solidFill>
                <a:schemeClr val="bg1">
                  <a:lumMod val="50000"/>
                </a:schemeClr>
              </a:solidFill>
            </a:endParaRPr>
          </a:p>
        </p:txBody>
      </p:sp>
      <p:pic>
        <p:nvPicPr>
          <p:cNvPr id="13" name="Content Placeholder 12">
            <a:extLst>
              <a:ext uri="{FF2B5EF4-FFF2-40B4-BE49-F238E27FC236}">
                <a16:creationId xmlns:a16="http://schemas.microsoft.com/office/drawing/2014/main" id="{EFD9C0BD-36FD-694F-AE62-1EE13624049F}"/>
              </a:ext>
            </a:extLst>
          </p:cNvPr>
          <p:cNvPicPr>
            <a:picLocks noGrp="1" noChangeAspect="1"/>
          </p:cNvPicPr>
          <p:nvPr>
            <p:ph sz="half" idx="1"/>
          </p:nvPr>
        </p:nvPicPr>
        <p:blipFill>
          <a:blip r:embed="rId4"/>
          <a:srcRect/>
          <a:stretch/>
        </p:blipFill>
        <p:spPr>
          <a:xfrm>
            <a:off x="2107087" y="1554511"/>
            <a:ext cx="10402107" cy="5871174"/>
          </a:xfrm>
        </p:spPr>
      </p:pic>
    </p:spTree>
    <p:extLst>
      <p:ext uri="{BB962C8B-B14F-4D97-AF65-F5344CB8AC3E}">
        <p14:creationId xmlns:p14="http://schemas.microsoft.com/office/powerpoint/2010/main" val="106139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870874-4101-4083-8869-B7DFFD15ED45}">
  <ds:schemaRefs>
    <ds:schemaRef ds:uri="http://schemas.microsoft.com/sharepoint/events"/>
  </ds:schemaRefs>
</ds:datastoreItem>
</file>

<file path=customXml/itemProps2.xml><?xml version="1.0" encoding="utf-8"?>
<ds:datastoreItem xmlns:ds="http://schemas.openxmlformats.org/officeDocument/2006/customXml" ds:itemID="{2B84F3E7-A722-454A-B198-D9EF151DD1CC}">
  <ds:schemaRefs>
    <ds:schemaRef ds:uri="http://schemas.microsoft.com/office/2006/metadata/properties"/>
    <ds:schemaRef ds:uri="http://schemas.microsoft.com/office/infopath/2007/PartnerControls"/>
    <ds:schemaRef ds:uri="402b49ca-617a-4412-a136-22a821ef8eb4"/>
  </ds:schemaRefs>
</ds:datastoreItem>
</file>

<file path=customXml/itemProps3.xml><?xml version="1.0" encoding="utf-8"?>
<ds:datastoreItem xmlns:ds="http://schemas.openxmlformats.org/officeDocument/2006/customXml" ds:itemID="{CE0C0EAB-78E5-4DEE-A2CC-E0005E0926CC}">
  <ds:schemaRefs>
    <ds:schemaRef ds:uri="http://schemas.microsoft.com/sharepoint/v3/contenttype/forms"/>
  </ds:schemaRefs>
</ds:datastoreItem>
</file>

<file path=customXml/itemProps4.xml><?xml version="1.0" encoding="utf-8"?>
<ds:datastoreItem xmlns:ds="http://schemas.openxmlformats.org/officeDocument/2006/customXml" ds:itemID="{3EEA819B-F561-46B5-BFBC-5A6D8467DD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3268</TotalTime>
  <Words>1707</Words>
  <Application>Microsoft Macintosh PowerPoint</Application>
  <PresentationFormat>Custom</PresentationFormat>
  <Paragraphs>187</Paragraphs>
  <Slides>18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Century Gothic Bold</vt:lpstr>
      <vt:lpstr>Century Gothic Bold Italic</vt:lpstr>
      <vt:lpstr>Office Theme</vt:lpstr>
      <vt:lpstr>A USERS Guide to COVID Testing</vt:lpstr>
      <vt:lpstr>PowerPoint Presentation</vt:lpstr>
      <vt:lpstr>Test characteristics sensitivity</vt:lpstr>
      <vt:lpstr>Clinical Sensitivity</vt:lpstr>
      <vt:lpstr>Sensitivity vs positive predictive value</vt:lpstr>
      <vt:lpstr>Likelihood ratios patient-level metric</vt:lpstr>
      <vt:lpstr>Two examples CoVID rule outs</vt:lpstr>
      <vt:lpstr>Two examples CoVID rule outs</vt:lpstr>
      <vt:lpstr>Two examples CoVID rule outs</vt:lpstr>
      <vt:lpstr>Post test prob: What do you do with it?</vt:lpstr>
      <vt:lpstr>summary: Fagan’s nomogram.</vt:lpstr>
      <vt:lpstr>Use cases: Preview for Thursday</vt:lpstr>
      <vt:lpstr>PowerPoint Presentation</vt:lpstr>
      <vt:lpstr>CT Scans and the rule of 100</vt:lpstr>
      <vt:lpstr>summary: Fagan’s nomogram.</vt:lpstr>
      <vt:lpstr>PowerPoint Presentation</vt:lpstr>
      <vt:lpstr>Risk factors a word of caution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Svaren</dc:creator>
  <cp:lastModifiedBy>BRIAN LOCKE</cp:lastModifiedBy>
  <cp:revision>325</cp:revision>
  <cp:lastPrinted>2016-08-31T21:58:28Z</cp:lastPrinted>
  <dcterms:created xsi:type="dcterms:W3CDTF">2016-08-02T16:41:37Z</dcterms:created>
  <dcterms:modified xsi:type="dcterms:W3CDTF">2020-04-22T00:30:36Z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8551c8e8-7156-4bdb-9a8d-e1a67c0c2fd5</vt:lpwstr>
  </property>
  <property fmtid="{D5CDD505-2E9C-101B-9397-08002B2CF9AE}" pid="3" name="ContentTypeId">
    <vt:lpwstr>0x0101000B7F15D18245C1458954909DB36AE657</vt:lpwstr>
  </property>
</Properties>
</file>